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575" r:id="rId2"/>
    <p:sldId id="2147469583" r:id="rId3"/>
    <p:sldId id="490" r:id="rId4"/>
    <p:sldId id="2147469584" r:id="rId5"/>
    <p:sldId id="2147469557" r:id="rId6"/>
    <p:sldId id="2147469585" r:id="rId7"/>
    <p:sldId id="257" r:id="rId8"/>
    <p:sldId id="2147469586" r:id="rId9"/>
    <p:sldId id="2147469558" r:id="rId10"/>
    <p:sldId id="2147469559" r:id="rId11"/>
    <p:sldId id="2147469560" r:id="rId12"/>
    <p:sldId id="478" r:id="rId13"/>
    <p:sldId id="2147469562" r:id="rId14"/>
    <p:sldId id="2147469563" r:id="rId15"/>
    <p:sldId id="2147469564" r:id="rId16"/>
    <p:sldId id="2147469565" r:id="rId17"/>
    <p:sldId id="2147469566" r:id="rId18"/>
    <p:sldId id="2147469555" r:id="rId19"/>
    <p:sldId id="2147469572" r:id="rId20"/>
    <p:sldId id="2147469561" r:id="rId21"/>
    <p:sldId id="2147469573" r:id="rId22"/>
    <p:sldId id="2147469567" r:id="rId23"/>
    <p:sldId id="2147469541" r:id="rId24"/>
    <p:sldId id="2147469543" r:id="rId25"/>
    <p:sldId id="2147469574" r:id="rId26"/>
    <p:sldId id="2147469575" r:id="rId27"/>
    <p:sldId id="2147469576" r:id="rId28"/>
    <p:sldId id="2147469577" r:id="rId29"/>
    <p:sldId id="2147469580" r:id="rId30"/>
    <p:sldId id="2147469581" r:id="rId31"/>
    <p:sldId id="2147469578" r:id="rId32"/>
    <p:sldId id="2147469545" r:id="rId33"/>
    <p:sldId id="2147469542" r:id="rId34"/>
    <p:sldId id="2147469544" r:id="rId35"/>
    <p:sldId id="2147469546" r:id="rId36"/>
    <p:sldId id="2147469547" r:id="rId37"/>
    <p:sldId id="2147469548" r:id="rId38"/>
    <p:sldId id="2147469549" r:id="rId39"/>
    <p:sldId id="2147469550" r:id="rId40"/>
    <p:sldId id="2147469551" r:id="rId41"/>
    <p:sldId id="2147469552" r:id="rId42"/>
    <p:sldId id="327" r:id="rId43"/>
    <p:sldId id="457" r:id="rId44"/>
    <p:sldId id="4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4660"/>
  </p:normalViewPr>
  <p:slideViewPr>
    <p:cSldViewPr snapToGrid="0">
      <p:cViewPr varScale="1">
        <p:scale>
          <a:sx n="109" d="100"/>
          <a:sy n="109" d="100"/>
        </p:scale>
        <p:origin x="5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DB58A-1C20-4859-B107-EAB0FC70659F}" type="datetimeFigureOut">
              <a:rPr lang="en-US" smtClean="0"/>
              <a:t>4/4/2025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4A834-A2EC-41E2-A892-A5FC8A56B07F}" type="slidenum">
              <a:rPr lang="en-US" smtClean="0"/>
              <a:t>‹Nº›</a:t>
            </a:fld>
            <a:endParaRPr lang="en-US"/>
          </a:p>
        </p:txBody>
      </p:sp>
    </p:spTree>
    <p:extLst>
      <p:ext uri="{BB962C8B-B14F-4D97-AF65-F5344CB8AC3E}">
        <p14:creationId xmlns:p14="http://schemas.microsoft.com/office/powerpoint/2010/main" val="378972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172A3-366B-C78F-9354-F5BE47A922F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AAF28F9C-08F3-D7C1-60D6-D8D3620E8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F0A24A80-AB8E-C4F8-805E-E1A6854B6FF7}"/>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89A153EF-609B-8FF9-FBA5-BDA85907E4D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F2C03DF-95D9-0041-A92A-5E43D268BE16}"/>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127888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0CC8B2-863F-3182-7EEB-B4E786E49EC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2899FED-AA29-0B31-53B0-18D8F863205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4851D775-0032-F5F3-8D76-FE5EC98EF0D4}"/>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6C5C3F94-2A22-67D5-2CC9-AD2DDE05FD2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D1F09F9-B7F5-CC14-C9D5-FE7F2625ACFF}"/>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407229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1F922EE-E145-F83B-2E04-6F2ACC66CD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C0945800-FFE3-377D-C43D-071A8AA0711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93881E8-FE68-80E7-7C0D-21A71DE8BE72}"/>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0F45E4FB-9C84-1D9F-61C1-04C49BA9CE0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ABDFDB7-B904-5F65-3786-CEECD56EC7C9}"/>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21203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2697D-2683-5793-B9AD-E028268416B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AB6048FA-D9D5-ACBA-B14D-E9BAF1A8237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38C5A40-6C2B-64E9-F70F-AC257AFF8650}"/>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658AEB1A-8B98-6893-736D-7891D580281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434EE662-AF5A-0E18-A06E-96238E1136D5}"/>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216469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72BAB-2335-4954-DA36-D2251E2325F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88C86D7-196D-1F51-B6B5-B939CA9239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24EBE98-672B-E6B5-0621-E04E46D640D3}"/>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46315AB2-8AE5-D502-B72C-D4C864F1DF1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8F871DC-D166-AD63-F189-0E7E3106A23B}"/>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397329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CA4231-2A67-3DA7-ADE2-59E3D478E153}"/>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0FC8927-0284-BDE4-7679-673D3E8654C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CFC68661-E730-EC53-80FE-9BF861AE7B2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722AC8CA-3655-7A4A-D417-CE0059F3C41E}"/>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6" name="Marcador de pie de página 5">
            <a:extLst>
              <a:ext uri="{FF2B5EF4-FFF2-40B4-BE49-F238E27FC236}">
                <a16:creationId xmlns:a16="http://schemas.microsoft.com/office/drawing/2014/main" id="{EBF8685F-10A1-D497-D624-C49FFF034A78}"/>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0DF2B53-508F-D0A2-279D-3D9A6643A5E5}"/>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2023663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5E5B7-413F-6D77-846F-DE0D9566378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5049F68A-75B1-D462-8109-374BA7FA6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1C93C3B-177E-66BD-3FB0-96EBC629139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E0C1290C-9252-68E3-F389-C2868F80D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8BE5B46-293C-6C42-1C5D-C6EB8D16DC9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F89F8E16-59D2-84E5-4975-6C3AA5B0861B}"/>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8" name="Marcador de pie de página 7">
            <a:extLst>
              <a:ext uri="{FF2B5EF4-FFF2-40B4-BE49-F238E27FC236}">
                <a16:creationId xmlns:a16="http://schemas.microsoft.com/office/drawing/2014/main" id="{AC825033-C2FD-6D99-8550-ACB27E43AFA8}"/>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CFB950D2-C24B-D320-C938-EC44914B5DE3}"/>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199474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3405C-1595-4928-1075-533B529903F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558C8729-553D-06B6-135A-F60D3DCAA54C}"/>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4" name="Marcador de pie de página 3">
            <a:extLst>
              <a:ext uri="{FF2B5EF4-FFF2-40B4-BE49-F238E27FC236}">
                <a16:creationId xmlns:a16="http://schemas.microsoft.com/office/drawing/2014/main" id="{458B9861-779A-A386-3544-A6D3130BC572}"/>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0F50F30C-A769-39E7-12EE-FE60683B8EBB}"/>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138775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C595BAC-7D2B-97E6-4B77-8A88573492F7}"/>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3" name="Marcador de pie de página 2">
            <a:extLst>
              <a:ext uri="{FF2B5EF4-FFF2-40B4-BE49-F238E27FC236}">
                <a16:creationId xmlns:a16="http://schemas.microsoft.com/office/drawing/2014/main" id="{0641E192-E6E2-07F6-B422-2EE0A87D0EDF}"/>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60FB34B2-B955-3965-CDFD-4B20ECE33877}"/>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1983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4F79F-F7B9-CF6E-11B7-C303C9D2300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0FAFF8E-7B74-3D76-B159-7577377301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FD6C9940-E69A-A96C-4BCB-B10C62942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298345-CDEB-6E34-FAB6-86C872652065}"/>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6" name="Marcador de pie de página 5">
            <a:extLst>
              <a:ext uri="{FF2B5EF4-FFF2-40B4-BE49-F238E27FC236}">
                <a16:creationId xmlns:a16="http://schemas.microsoft.com/office/drawing/2014/main" id="{B631E11C-D00C-CCAE-4C5A-97CA9601B1E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8DED8152-9B90-099C-C25F-4B44756FAB74}"/>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178180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C88A0-6095-5B1A-0472-FC7E1DC544C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3E80995E-609C-10FD-3D57-254AD5F67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942E40DB-3AFC-BEF6-754E-9244C4D9C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6F329A-ED83-7393-DD6B-618117C89A43}"/>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6" name="Marcador de pie de página 5">
            <a:extLst>
              <a:ext uri="{FF2B5EF4-FFF2-40B4-BE49-F238E27FC236}">
                <a16:creationId xmlns:a16="http://schemas.microsoft.com/office/drawing/2014/main" id="{E7BBEAB8-6DF4-D9D2-493E-2843DC9D962C}"/>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A8CADD9-2780-8D4E-BD69-A1166B6BDDE0}"/>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372698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8D8927B-5876-A8C0-94A3-12DDEA217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6DE288E-E81D-B980-499C-6B55821427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A04C58F-90CE-2773-A904-50CBA6821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3C8822F4-D956-EFBF-7008-CB7D51387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Marcador de número de diapositiva 5">
            <a:extLst>
              <a:ext uri="{FF2B5EF4-FFF2-40B4-BE49-F238E27FC236}">
                <a16:creationId xmlns:a16="http://schemas.microsoft.com/office/drawing/2014/main" id="{EC70E2C1-8BE0-479D-E272-586F271203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47B38A-E9C6-47D5-BB7F-F5FB425AEA48}" type="slidenum">
              <a:rPr lang="en-US" smtClean="0"/>
              <a:t>‹Nº›</a:t>
            </a:fld>
            <a:endParaRPr lang="en-US"/>
          </a:p>
        </p:txBody>
      </p:sp>
    </p:spTree>
    <p:extLst>
      <p:ext uri="{BB962C8B-B14F-4D97-AF65-F5344CB8AC3E}">
        <p14:creationId xmlns:p14="http://schemas.microsoft.com/office/powerpoint/2010/main" val="589490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s-es/previous-versions/xamarin/" TargetMode="External"/><Relationship Id="rId2" Type="http://schemas.openxmlformats.org/officeDocument/2006/relationships/hyperlink" Target="https://learn.microsoft.com/es-es/dotnet/maui/get-started/first-app?view=net-maui-9.0&amp;tabs=vswin&amp;pivots=devices-android"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54.gif"/></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pic>
        <p:nvPicPr>
          <p:cNvPr id="17" name="Picture 2" descr="Xamarin Mobile App Development | Clarity">
            <a:extLst>
              <a:ext uri="{FF2B5EF4-FFF2-40B4-BE49-F238E27FC236}">
                <a16:creationId xmlns:a16="http://schemas.microsoft.com/office/drawing/2014/main" id="{59BEAA13-9E22-45AD-991D-70DD0ABB0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044" y="2607414"/>
            <a:ext cx="2645197" cy="18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4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pic>
        <p:nvPicPr>
          <p:cNvPr id="13" name="Picture 2" descr="Xamarin Mobile App Development | Clarity">
            <a:extLst>
              <a:ext uri="{FF2B5EF4-FFF2-40B4-BE49-F238E27FC236}">
                <a16:creationId xmlns:a16="http://schemas.microsoft.com/office/drawing/2014/main" id="{D12FEB89-7B8E-4764-99FD-BF5528BB7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03" y="804841"/>
            <a:ext cx="1675394" cy="116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99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pic>
        <p:nvPicPr>
          <p:cNvPr id="4" name="Picture 2" descr="Xamarin Mobile App Development | Clarity">
            <a:extLst>
              <a:ext uri="{FF2B5EF4-FFF2-40B4-BE49-F238E27FC236}">
                <a16:creationId xmlns:a16="http://schemas.microsoft.com/office/drawing/2014/main" id="{769D0735-C66D-491C-BC31-B8134032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022" y="934370"/>
            <a:ext cx="2379033" cy="16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39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E4BBF6-8F7A-452C-9E2B-69A46D10032D}"/>
              </a:ext>
            </a:extLst>
          </p:cNvPr>
          <p:cNvSpPr txBox="1"/>
          <p:nvPr/>
        </p:nvSpPr>
        <p:spPr>
          <a:xfrm>
            <a:off x="352096" y="1772142"/>
            <a:ext cx="3284483" cy="2308324"/>
          </a:xfrm>
          <a:prstGeom prst="rect">
            <a:avLst/>
          </a:prstGeom>
          <a:noFill/>
        </p:spPr>
        <p:txBody>
          <a:bodyPr wrap="square">
            <a:spAutoFit/>
          </a:bodyPr>
          <a:lstStyle/>
          <a:p>
            <a:pPr algn="just"/>
            <a:r>
              <a:rPr lang="es-ES" sz="2400" b="0" i="0" dirty="0">
                <a:effectLst/>
                <a:latin typeface="Segoe UI" panose="020B0502040204020203" pitchFamily="34" charset="0"/>
              </a:rPr>
              <a:t>Inicie Visual Studio 2022. En la ventana de inicio, haz clic en </a:t>
            </a:r>
            <a:r>
              <a:rPr lang="es-ES" sz="2400" b="1" i="0" dirty="0">
                <a:effectLst/>
                <a:latin typeface="Segoe UI" panose="020B0502040204020203" pitchFamily="34" charset="0"/>
              </a:rPr>
              <a:t>Create a new project</a:t>
            </a:r>
            <a:r>
              <a:rPr lang="es-ES" sz="2400" b="0" i="0" dirty="0">
                <a:effectLst/>
                <a:latin typeface="Segoe UI" panose="020B0502040204020203" pitchFamily="34" charset="0"/>
              </a:rPr>
              <a:t> para crear un proyecto nuevo:</a:t>
            </a:r>
          </a:p>
        </p:txBody>
      </p:sp>
      <p:sp>
        <p:nvSpPr>
          <p:cNvPr id="4" name="Rectángulo 3">
            <a:extLst>
              <a:ext uri="{FF2B5EF4-FFF2-40B4-BE49-F238E27FC236}">
                <a16:creationId xmlns:a16="http://schemas.microsoft.com/office/drawing/2014/main" id="{A171B261-C4B0-460F-AC0E-96356AA14FB5}"/>
              </a:ext>
            </a:extLst>
          </p:cNvPr>
          <p:cNvSpPr/>
          <p:nvPr/>
        </p:nvSpPr>
        <p:spPr>
          <a:xfrm>
            <a:off x="1166648" y="326970"/>
            <a:ext cx="10930760" cy="523220"/>
          </a:xfrm>
          <a:prstGeom prst="rect">
            <a:avLst/>
          </a:prstGeom>
        </p:spPr>
        <p:txBody>
          <a:bodyPr wrap="square">
            <a:spAutoFit/>
          </a:bodyPr>
          <a:lstStyle/>
          <a:p>
            <a:pPr algn="ctr"/>
            <a:r>
              <a:rPr lang="es-ES" sz="2800" b="1" i="0" dirty="0">
                <a:solidFill>
                  <a:schemeClr val="bg1"/>
                </a:solidFill>
                <a:effectLst>
                  <a:outerShdw blurRad="38100" dist="38100" dir="2700000" algn="tl">
                    <a:srgbClr val="000000">
                      <a:alpha val="43137"/>
                    </a:srgbClr>
                  </a:outerShdw>
                </a:effectLst>
                <a:highlight>
                  <a:srgbClr val="CC00FF"/>
                </a:highlight>
                <a:latin typeface="Alegreya Sans"/>
              </a:rPr>
              <a:t>Creamos un nuevo proyecto y seleccionamos la Aplicación móvil (MAUI)</a:t>
            </a:r>
          </a:p>
        </p:txBody>
      </p:sp>
      <p:pic>
        <p:nvPicPr>
          <p:cNvPr id="5124" name="Picture 4" descr="Nueva solución.">
            <a:extLst>
              <a:ext uri="{FF2B5EF4-FFF2-40B4-BE49-F238E27FC236}">
                <a16:creationId xmlns:a16="http://schemas.microsoft.com/office/drawing/2014/main" id="{0BD7CEDD-B419-4DFC-99EF-52F1165C5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895" y="1041868"/>
            <a:ext cx="7851009" cy="52275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ET MAUI Archives - Eric Sjöström Jennerstrand">
            <a:extLst>
              <a:ext uri="{FF2B5EF4-FFF2-40B4-BE49-F238E27FC236}">
                <a16:creationId xmlns:a16="http://schemas.microsoft.com/office/drawing/2014/main" id="{5022DC1A-1BE3-472D-8724-846121A94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2" y="189188"/>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7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egir una plantilla.">
            <a:extLst>
              <a:ext uri="{FF2B5EF4-FFF2-40B4-BE49-F238E27FC236}">
                <a16:creationId xmlns:a16="http://schemas.microsoft.com/office/drawing/2014/main" id="{7A669ABB-C2AA-4D5E-B2F7-F45545AF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922" y="633269"/>
            <a:ext cx="8397547" cy="5591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953DACF-0D83-4C85-93F2-2A61FB9D4B64}"/>
              </a:ext>
            </a:extLst>
          </p:cNvPr>
          <p:cNvSpPr txBox="1"/>
          <p:nvPr/>
        </p:nvSpPr>
        <p:spPr>
          <a:xfrm>
            <a:off x="315529" y="2158800"/>
            <a:ext cx="2995449" cy="2308324"/>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Crear un nuevo proyecto</a:t>
            </a:r>
            <a:r>
              <a:rPr lang="es-ES" b="0" i="0" dirty="0">
                <a:effectLst/>
                <a:latin typeface="Segoe UI" panose="020B0502040204020203" pitchFamily="34" charset="0"/>
              </a:rPr>
              <a:t>, selecciona </a:t>
            </a:r>
            <a:r>
              <a:rPr lang="es-ES" b="1" i="0" dirty="0">
                <a:effectLst/>
                <a:latin typeface="Segoe UI" panose="020B0502040204020203" pitchFamily="34" charset="0"/>
              </a:rPr>
              <a:t>MAUI</a:t>
            </a:r>
            <a:r>
              <a:rPr lang="es-ES" b="0" i="0" dirty="0">
                <a:effectLst/>
                <a:latin typeface="Segoe UI" panose="020B0502040204020203" pitchFamily="34" charset="0"/>
              </a:rPr>
              <a:t> en la lista desplegable </a:t>
            </a:r>
            <a:r>
              <a:rPr lang="es-ES" b="1" i="0" dirty="0">
                <a:effectLst/>
                <a:latin typeface="Segoe UI" panose="020B0502040204020203" pitchFamily="34" charset="0"/>
              </a:rPr>
              <a:t>Todos los tipos de proyecto</a:t>
            </a:r>
            <a:r>
              <a:rPr lang="es-ES" b="0" i="0" dirty="0">
                <a:effectLst/>
                <a:latin typeface="Segoe UI" panose="020B0502040204020203" pitchFamily="34" charset="0"/>
              </a:rPr>
              <a:t>, selecciona la plantilla </a:t>
            </a:r>
            <a:r>
              <a:rPr lang="es-ES" b="1" i="0" dirty="0">
                <a:effectLst/>
                <a:latin typeface="Segoe UI" panose="020B0502040204020203" pitchFamily="34" charset="0"/>
              </a:rPr>
              <a:t>.NET MAUI App</a:t>
            </a:r>
            <a:r>
              <a:rPr lang="es-ES" b="0" i="0" dirty="0">
                <a:effectLst/>
                <a:latin typeface="Segoe UI" panose="020B0502040204020203" pitchFamily="34" charset="0"/>
              </a:rPr>
              <a:t> y luego el botón </a:t>
            </a:r>
            <a:r>
              <a:rPr lang="es-ES" b="1" i="0" dirty="0">
                <a:effectLst/>
                <a:latin typeface="Segoe UI" panose="020B0502040204020203" pitchFamily="34" charset="0"/>
              </a:rPr>
              <a:t>Siguiente</a:t>
            </a:r>
            <a:endParaRPr lang="es-DO" dirty="0"/>
          </a:p>
        </p:txBody>
      </p:sp>
      <p:pic>
        <p:nvPicPr>
          <p:cNvPr id="4" name="Picture 4" descr="NET MAUI Archives - Eric Sjöström Jennerstrand">
            <a:extLst>
              <a:ext uri="{FF2B5EF4-FFF2-40B4-BE49-F238E27FC236}">
                <a16:creationId xmlns:a16="http://schemas.microsoft.com/office/drawing/2014/main" id="{30F370E1-0B20-403E-ABD0-8AB4889A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461" y="863146"/>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4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figure el proyecto.">
            <a:extLst>
              <a:ext uri="{FF2B5EF4-FFF2-40B4-BE49-F238E27FC236}">
                <a16:creationId xmlns:a16="http://schemas.microsoft.com/office/drawing/2014/main" id="{66085A86-52B0-4045-8EE8-6493ED39D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59" y="1016064"/>
            <a:ext cx="8502650" cy="56614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11F84C3-C49A-4107-840B-46DA7A2BA1F2}"/>
              </a:ext>
            </a:extLst>
          </p:cNvPr>
          <p:cNvSpPr txBox="1"/>
          <p:nvPr/>
        </p:nvSpPr>
        <p:spPr>
          <a:xfrm>
            <a:off x="347060" y="180492"/>
            <a:ext cx="11655754"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Configurar el nuevo proyecto</a:t>
            </a:r>
            <a:r>
              <a:rPr lang="es-ES" b="0" i="0" dirty="0">
                <a:effectLst/>
                <a:latin typeface="Segoe UI" panose="020B0502040204020203" pitchFamily="34" charset="0"/>
              </a:rPr>
              <a:t>, dale un nombre al proyecto, elige una ubicación adecuada para él y selecciona el botón </a:t>
            </a:r>
            <a:r>
              <a:rPr lang="es-ES" b="1" i="0" dirty="0">
                <a:effectLst/>
                <a:latin typeface="Segoe UI" panose="020B0502040204020203" pitchFamily="34" charset="0"/>
              </a:rPr>
              <a:t>Siguiente</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1B0CC41-AC3A-4E15-BCB4-741D65B8E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54" y="2050950"/>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formación adicional.">
            <a:extLst>
              <a:ext uri="{FF2B5EF4-FFF2-40B4-BE49-F238E27FC236}">
                <a16:creationId xmlns:a16="http://schemas.microsoft.com/office/drawing/2014/main" id="{E72D922F-F2DE-4310-82C3-19806EFE7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806" y="867048"/>
            <a:ext cx="8415392" cy="560593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1C2E013-A49A-4418-A3B0-1AC82DE8940C}"/>
              </a:ext>
            </a:extLst>
          </p:cNvPr>
          <p:cNvSpPr txBox="1"/>
          <p:nvPr/>
        </p:nvSpPr>
        <p:spPr>
          <a:xfrm>
            <a:off x="283778" y="220717"/>
            <a:ext cx="11740055"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Información adicional</a:t>
            </a:r>
            <a:r>
              <a:rPr lang="es-ES" b="0" i="0" dirty="0">
                <a:effectLst/>
                <a:latin typeface="Segoe UI" panose="020B0502040204020203" pitchFamily="34" charset="0"/>
              </a:rPr>
              <a:t>, elige la versión de .NET a la que te quieres dirigirte y haz clic en el botón </a:t>
            </a:r>
            <a:r>
              <a:rPr lang="es-ES" b="1" i="0" dirty="0">
                <a:effectLst/>
                <a:latin typeface="Segoe UI" panose="020B0502040204020203" pitchFamily="34" charset="0"/>
              </a:rPr>
              <a:t>Crear</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82CA272-318E-43F5-934C-089AE3AE1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1" y="1671189"/>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10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B2F87D-D81C-40C3-9353-BD17835E0528}"/>
              </a:ext>
            </a:extLst>
          </p:cNvPr>
          <p:cNvSpPr txBox="1"/>
          <p:nvPr/>
        </p:nvSpPr>
        <p:spPr>
          <a:xfrm>
            <a:off x="367862" y="4451920"/>
            <a:ext cx="11361683" cy="338554"/>
          </a:xfrm>
          <a:prstGeom prst="rect">
            <a:avLst/>
          </a:prstGeom>
          <a:noFill/>
        </p:spPr>
        <p:txBody>
          <a:bodyPr wrap="square">
            <a:spAutoFit/>
          </a:bodyPr>
          <a:lstStyle/>
          <a:p>
            <a:pPr algn="ctr"/>
            <a:r>
              <a:rPr lang="es-DO" sz="1600" dirty="0">
                <a:hlinkClick r:id="rId2"/>
              </a:rPr>
              <a:t>https://learn.microsoft.com/es-es/dotnet/maui/get-started/first-app?view=net-maui-9.0&amp;tabs=vswin&amp;pivots=devices-android</a:t>
            </a:r>
            <a:endParaRPr lang="es-DO" sz="1600" dirty="0"/>
          </a:p>
        </p:txBody>
      </p:sp>
      <p:sp>
        <p:nvSpPr>
          <p:cNvPr id="5" name="CuadroTexto 4">
            <a:extLst>
              <a:ext uri="{FF2B5EF4-FFF2-40B4-BE49-F238E27FC236}">
                <a16:creationId xmlns:a16="http://schemas.microsoft.com/office/drawing/2014/main" id="{9D1E3191-208F-46EF-989C-927D402034AA}"/>
              </a:ext>
            </a:extLst>
          </p:cNvPr>
          <p:cNvSpPr txBox="1"/>
          <p:nvPr/>
        </p:nvSpPr>
        <p:spPr>
          <a:xfrm>
            <a:off x="3048000" y="3246961"/>
            <a:ext cx="6096000" cy="369332"/>
          </a:xfrm>
          <a:prstGeom prst="rect">
            <a:avLst/>
          </a:prstGeom>
          <a:noFill/>
        </p:spPr>
        <p:txBody>
          <a:bodyPr wrap="square">
            <a:spAutoFit/>
          </a:bodyPr>
          <a:lstStyle/>
          <a:p>
            <a:pPr algn="l"/>
            <a:r>
              <a:rPr lang="es-DO" b="1" i="0">
                <a:solidFill>
                  <a:srgbClr val="FFFFFF"/>
                </a:solidFill>
                <a:effectLst/>
                <a:latin typeface="Segoe UI" panose="020B0502040204020203" pitchFamily="34" charset="0"/>
              </a:rPr>
              <a:t>Documentación de .NET Multi-platform App UI</a:t>
            </a:r>
          </a:p>
        </p:txBody>
      </p:sp>
      <p:sp>
        <p:nvSpPr>
          <p:cNvPr id="7" name="CuadroTexto 6">
            <a:extLst>
              <a:ext uri="{FF2B5EF4-FFF2-40B4-BE49-F238E27FC236}">
                <a16:creationId xmlns:a16="http://schemas.microsoft.com/office/drawing/2014/main" id="{4000953E-92EB-49F1-9CA3-7DAC6EE8CD28}"/>
              </a:ext>
            </a:extLst>
          </p:cNvPr>
          <p:cNvSpPr txBox="1"/>
          <p:nvPr/>
        </p:nvSpPr>
        <p:spPr>
          <a:xfrm>
            <a:off x="1408385" y="3136612"/>
            <a:ext cx="9375225" cy="584775"/>
          </a:xfrm>
          <a:prstGeom prst="rect">
            <a:avLst/>
          </a:prstGeom>
          <a:noFill/>
        </p:spPr>
        <p:txBody>
          <a:bodyPr wrap="square">
            <a:spAutoFit/>
          </a:bodyPr>
          <a:lstStyle/>
          <a:p>
            <a:pPr algn="ctr"/>
            <a:r>
              <a:rPr lang="es-DO" sz="3200" b="1" i="0" dirty="0">
                <a:solidFill>
                  <a:srgbClr val="FF00FF"/>
                </a:solidFill>
                <a:effectLst/>
                <a:latin typeface="Segoe UI" panose="020B0502040204020203" pitchFamily="34" charset="0"/>
              </a:rPr>
              <a:t>Documentación de .NET Multi-platform App UI</a:t>
            </a:r>
          </a:p>
        </p:txBody>
      </p:sp>
      <p:sp>
        <p:nvSpPr>
          <p:cNvPr id="9" name="CuadroTexto 8">
            <a:extLst>
              <a:ext uri="{FF2B5EF4-FFF2-40B4-BE49-F238E27FC236}">
                <a16:creationId xmlns:a16="http://schemas.microsoft.com/office/drawing/2014/main" id="{F8D9D06E-458C-4368-A1C8-E9C30DFBEF86}"/>
              </a:ext>
            </a:extLst>
          </p:cNvPr>
          <p:cNvSpPr txBox="1"/>
          <p:nvPr/>
        </p:nvSpPr>
        <p:spPr>
          <a:xfrm>
            <a:off x="2201916" y="575809"/>
            <a:ext cx="7788165" cy="646331"/>
          </a:xfrm>
          <a:prstGeom prst="rect">
            <a:avLst/>
          </a:prstGeom>
          <a:noFill/>
        </p:spPr>
        <p:txBody>
          <a:bodyPr wrap="square">
            <a:spAutoFit/>
          </a:bodyPr>
          <a:lstStyle>
            <a:defPPr>
              <a:defRPr lang="es-DO"/>
            </a:defPPr>
            <a:lvl1pPr algn="ctr">
              <a:defRPr sz="2400" b="1" i="0">
                <a:solidFill>
                  <a:srgbClr val="FF00FF"/>
                </a:solidFill>
                <a:effectLst/>
                <a:latin typeface="Segoe UI" panose="020B0502040204020203" pitchFamily="34" charset="0"/>
              </a:defRPr>
            </a:lvl1pPr>
          </a:lstStyle>
          <a:p>
            <a:r>
              <a:rPr lang="es-DO" sz="3600" dirty="0">
                <a:solidFill>
                  <a:srgbClr val="00B0F0"/>
                </a:solidFill>
              </a:rPr>
              <a:t>Documentación de Xamarin</a:t>
            </a:r>
          </a:p>
        </p:txBody>
      </p:sp>
      <p:sp>
        <p:nvSpPr>
          <p:cNvPr id="11" name="CuadroTexto 10">
            <a:extLst>
              <a:ext uri="{FF2B5EF4-FFF2-40B4-BE49-F238E27FC236}">
                <a16:creationId xmlns:a16="http://schemas.microsoft.com/office/drawing/2014/main" id="{A5DFC6D8-CDF2-4D06-B807-83638A2EADF2}"/>
              </a:ext>
            </a:extLst>
          </p:cNvPr>
          <p:cNvSpPr txBox="1"/>
          <p:nvPr/>
        </p:nvSpPr>
        <p:spPr>
          <a:xfrm>
            <a:off x="483476" y="1631759"/>
            <a:ext cx="11456276" cy="523220"/>
          </a:xfrm>
          <a:prstGeom prst="rect">
            <a:avLst/>
          </a:prstGeom>
          <a:noFill/>
        </p:spPr>
        <p:txBody>
          <a:bodyPr wrap="square">
            <a:spAutoFit/>
          </a:bodyPr>
          <a:lstStyle/>
          <a:p>
            <a:pPr algn="ctr"/>
            <a:r>
              <a:rPr lang="es-DO" sz="2800" dirty="0">
                <a:hlinkClick r:id="rId3"/>
              </a:rPr>
              <a:t>https://learn.microsoft.com/es-es/previous-versions/xamarin/</a:t>
            </a:r>
            <a:endParaRPr lang="es-DO" sz="2800" dirty="0"/>
          </a:p>
        </p:txBody>
      </p:sp>
      <p:sp>
        <p:nvSpPr>
          <p:cNvPr id="12" name="CuadroTexto 11">
            <a:extLst>
              <a:ext uri="{FF2B5EF4-FFF2-40B4-BE49-F238E27FC236}">
                <a16:creationId xmlns:a16="http://schemas.microsoft.com/office/drawing/2014/main" id="{65DAA574-A6C0-4B5A-8476-5EE390D36BFE}"/>
              </a:ext>
            </a:extLst>
          </p:cNvPr>
          <p:cNvSpPr txBox="1"/>
          <p:nvPr/>
        </p:nvSpPr>
        <p:spPr>
          <a:xfrm>
            <a:off x="136634" y="5220736"/>
            <a:ext cx="11876690" cy="954107"/>
          </a:xfrm>
          <a:prstGeom prst="rect">
            <a:avLst/>
          </a:prstGeom>
          <a:noFill/>
        </p:spPr>
        <p:txBody>
          <a:bodyPr wrap="square" rtlCol="0">
            <a:spAutoFit/>
          </a:bodyPr>
          <a:lstStyle/>
          <a:p>
            <a:pPr algn="ctr"/>
            <a:r>
              <a:rPr lang="es-ES" sz="2800" b="1" i="0" dirty="0">
                <a:solidFill>
                  <a:srgbClr val="FF0000"/>
                </a:solidFill>
                <a:effectLst/>
                <a:latin typeface="Inter"/>
              </a:rPr>
              <a:t>Aquí está todo lo que necesitas saber de ambas plataformas 📱. Recuerda que el soporte de Xamarin 💻 terminó en el primer cuatrimestre de 2024 🚀.</a:t>
            </a:r>
            <a:endParaRPr lang="es-DO" sz="2800" b="1" dirty="0">
              <a:solidFill>
                <a:srgbClr val="FF0000"/>
              </a:solidFill>
              <a:effectLst>
                <a:outerShdw blurRad="38100" dist="38100" dir="2700000" algn="tl">
                  <a:srgbClr val="000000">
                    <a:alpha val="43137"/>
                  </a:srgbClr>
                </a:outerShdw>
              </a:effectLst>
              <a:highlight>
                <a:srgbClr val="FF0000"/>
              </a:highlight>
            </a:endParaRPr>
          </a:p>
        </p:txBody>
      </p:sp>
    </p:spTree>
    <p:extLst>
      <p:ext uri="{BB962C8B-B14F-4D97-AF65-F5344CB8AC3E}">
        <p14:creationId xmlns:p14="http://schemas.microsoft.com/office/powerpoint/2010/main" val="331092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arrollo de Apps Cross-Platform con Xamarin.Forms | SG Buzz">
            <a:extLst>
              <a:ext uri="{FF2B5EF4-FFF2-40B4-BE49-F238E27FC236}">
                <a16:creationId xmlns:a16="http://schemas.microsoft.com/office/drawing/2014/main" id="{E2D533AB-271C-3277-0271-8840FD2C7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798574"/>
            <a:ext cx="2457450" cy="526085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B346319-591F-C06E-2F46-F74B45BFEF84}"/>
              </a:ext>
            </a:extLst>
          </p:cNvPr>
          <p:cNvSpPr txBox="1"/>
          <p:nvPr/>
        </p:nvSpPr>
        <p:spPr>
          <a:xfrm>
            <a:off x="2790826" y="1720840"/>
            <a:ext cx="8763000" cy="3416320"/>
          </a:xfrm>
          <a:prstGeom prst="rect">
            <a:avLst/>
          </a:prstGeom>
          <a:noFill/>
        </p:spPr>
        <p:txBody>
          <a:bodyPr wrap="square">
            <a:spAutoFit/>
          </a:bodyPr>
          <a:lstStyle/>
          <a:p>
            <a:r>
              <a:rPr lang="en-US" b="1" dirty="0">
                <a:solidFill>
                  <a:srgbClr val="00B0F0"/>
                </a:solidFill>
              </a:rPr>
              <a:t>Nombre_de_la_app/ C#</a:t>
            </a:r>
          </a:p>
          <a:p>
            <a:r>
              <a:rPr lang="en-US" dirty="0"/>
              <a:t>│</a:t>
            </a:r>
          </a:p>
          <a:p>
            <a:r>
              <a:rPr lang="en-US" b="1" dirty="0"/>
              <a:t>Nombre_de_la_app /                     </a:t>
            </a:r>
            <a:r>
              <a:rPr lang="en-US" dirty="0"/>
              <a:t>// Proyecto Portable</a:t>
            </a:r>
          </a:p>
          <a:p>
            <a:r>
              <a:rPr lang="en-US" dirty="0"/>
              <a:t>│   ├── App.xaml                                // Archivo de definición XAML de la aplicación</a:t>
            </a:r>
          </a:p>
          <a:p>
            <a:r>
              <a:rPr lang="en-US" dirty="0"/>
              <a:t>│   ├── App.xaml.cs                         // Código detrás de la definición XAML  </a:t>
            </a:r>
            <a:r>
              <a:rPr lang="en-US" b="1" dirty="0">
                <a:highlight>
                  <a:srgbClr val="FFFF00"/>
                </a:highlight>
              </a:rPr>
              <a:t>code behind</a:t>
            </a:r>
          </a:p>
          <a:p>
            <a:r>
              <a:rPr lang="en-US" dirty="0"/>
              <a:t>│   └── MainPage.xaml                   // Página principal de la aplicación</a:t>
            </a:r>
          </a:p>
          <a:p>
            <a:r>
              <a:rPr lang="en-US" dirty="0"/>
              <a:t>│</a:t>
            </a:r>
          </a:p>
          <a:p>
            <a:r>
              <a:rPr lang="en-US" b="1" dirty="0"/>
              <a:t>Nombre_de_la_app.Android/             </a:t>
            </a:r>
            <a:r>
              <a:rPr lang="en-US" dirty="0"/>
              <a:t>// Proyecto específico para-Android</a:t>
            </a:r>
          </a:p>
          <a:p>
            <a:r>
              <a:rPr lang="en-US" dirty="0"/>
              <a:t>│   └── MainActivity.cs                               // Actividad principal de Android</a:t>
            </a:r>
          </a:p>
          <a:p>
            <a:r>
              <a:rPr lang="en-US" dirty="0"/>
              <a:t>│</a:t>
            </a:r>
          </a:p>
          <a:p>
            <a:r>
              <a:rPr lang="en-US" b="1" dirty="0"/>
              <a:t>Nombre_de_la_app.iOS/                      </a:t>
            </a:r>
            <a:r>
              <a:rPr lang="en-US" dirty="0"/>
              <a:t>// Proyecto específico para iOS</a:t>
            </a:r>
          </a:p>
          <a:p>
            <a:r>
              <a:rPr lang="en-US" dirty="0"/>
              <a:t>    └── AppDelegate.cs                            // Delegado de la aplicación iOS</a:t>
            </a:r>
          </a:p>
        </p:txBody>
      </p:sp>
      <p:sp>
        <p:nvSpPr>
          <p:cNvPr id="2" name="CuadroTexto 1">
            <a:extLst>
              <a:ext uri="{FF2B5EF4-FFF2-40B4-BE49-F238E27FC236}">
                <a16:creationId xmlns:a16="http://schemas.microsoft.com/office/drawing/2014/main" id="{A569CB54-4AF3-4E0E-9619-A0F6080ABDE3}"/>
              </a:ext>
            </a:extLst>
          </p:cNvPr>
          <p:cNvSpPr txBox="1"/>
          <p:nvPr/>
        </p:nvSpPr>
        <p:spPr>
          <a:xfrm>
            <a:off x="3615560" y="275935"/>
            <a:ext cx="8187558" cy="646331"/>
          </a:xfrm>
          <a:prstGeom prst="rect">
            <a:avLst/>
          </a:prstGeom>
          <a:noFill/>
        </p:spPr>
        <p:txBody>
          <a:bodyPr wrap="square" rtlCol="0">
            <a:spAutoFit/>
          </a:bodyPr>
          <a:lstStyle/>
          <a:p>
            <a:pPr algn="ctr"/>
            <a:r>
              <a:rPr lang="es-ES" sz="3600" b="1" dirty="0"/>
              <a:t>Estructura de un proyecto en </a:t>
            </a:r>
            <a:r>
              <a:rPr lang="es-ES" sz="3600" b="1" dirty="0">
                <a:solidFill>
                  <a:srgbClr val="00B0F0"/>
                </a:solidFill>
                <a:effectLst>
                  <a:outerShdw blurRad="38100" dist="38100" dir="2700000" algn="tl">
                    <a:srgbClr val="000000">
                      <a:alpha val="43137"/>
                    </a:srgbClr>
                  </a:outerShdw>
                </a:effectLst>
              </a:rPr>
              <a:t>Xamarin </a:t>
            </a:r>
            <a:endParaRPr lang="es-DO" sz="3600" b="1" dirty="0">
              <a:solidFill>
                <a:srgbClr val="00B0F0"/>
              </a:solidFill>
              <a:effectLst>
                <a:outerShdw blurRad="38100" dist="38100" dir="2700000" algn="tl">
                  <a:srgbClr val="000000">
                    <a:alpha val="43137"/>
                  </a:srgbClr>
                </a:outerShdw>
              </a:effectLst>
            </a:endParaRPr>
          </a:p>
        </p:txBody>
      </p:sp>
      <p:pic>
        <p:nvPicPr>
          <p:cNvPr id="5" name="Picture 2" descr="Xamarin Mobile App Development | Clarity">
            <a:extLst>
              <a:ext uri="{FF2B5EF4-FFF2-40B4-BE49-F238E27FC236}">
                <a16:creationId xmlns:a16="http://schemas.microsoft.com/office/drawing/2014/main" id="{88CCEADF-222D-43E6-869F-8FE18C277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67" y="137967"/>
            <a:ext cx="1331391" cy="92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83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621F2E-1BEB-44EA-BAFD-A4C8977E34D4}"/>
              </a:ext>
            </a:extLst>
          </p:cNvPr>
          <p:cNvSpPr txBox="1"/>
          <p:nvPr/>
        </p:nvSpPr>
        <p:spPr>
          <a:xfrm>
            <a:off x="420413" y="198961"/>
            <a:ext cx="10089931" cy="523220"/>
          </a:xfrm>
          <a:prstGeom prst="rect">
            <a:avLst/>
          </a:prstGeom>
          <a:noFill/>
        </p:spPr>
        <p:txBody>
          <a:bodyPr wrap="square">
            <a:spAutoFit/>
          </a:bodyPr>
          <a:lstStyle/>
          <a:p>
            <a:r>
              <a:rPr lang="es-ES" sz="2800" dirty="0"/>
              <a:t>📌 Estructura de un Proyecto en Xamarin.Forms</a:t>
            </a:r>
            <a:endParaRPr lang="es-DO" sz="2800" dirty="0"/>
          </a:p>
        </p:txBody>
      </p:sp>
      <p:sp>
        <p:nvSpPr>
          <p:cNvPr id="5" name="CuadroTexto 4">
            <a:extLst>
              <a:ext uri="{FF2B5EF4-FFF2-40B4-BE49-F238E27FC236}">
                <a16:creationId xmlns:a16="http://schemas.microsoft.com/office/drawing/2014/main" id="{CCADE442-1BE0-4AFA-A8D6-C9ADDC785E78}"/>
              </a:ext>
            </a:extLst>
          </p:cNvPr>
          <p:cNvSpPr txBox="1"/>
          <p:nvPr/>
        </p:nvSpPr>
        <p:spPr>
          <a:xfrm>
            <a:off x="420414" y="1160824"/>
            <a:ext cx="7430814" cy="4124206"/>
          </a:xfrm>
          <a:prstGeom prst="rect">
            <a:avLst/>
          </a:prstGeom>
          <a:noFill/>
        </p:spPr>
        <p:txBody>
          <a:bodyPr wrap="square">
            <a:spAutoFit/>
          </a:bodyPr>
          <a:lstStyle/>
          <a:p>
            <a:r>
              <a:rPr lang="es-DO" dirty="0"/>
              <a:t>📂 </a:t>
            </a:r>
            <a:r>
              <a:rPr lang="es-DO" sz="2800" b="1" dirty="0">
                <a:effectLst>
                  <a:outerShdw blurRad="38100" dist="38100" dir="2700000" algn="tl">
                    <a:srgbClr val="000000">
                      <a:alpha val="43137"/>
                    </a:srgbClr>
                  </a:outerShdw>
                </a:effectLst>
              </a:rPr>
              <a:t>MiAppXamarin/</a:t>
            </a:r>
          </a:p>
          <a:p>
            <a:r>
              <a:rPr lang="es-DO" dirty="0"/>
              <a:t>│── 📂 MiAppXamarin (Proyecto Compartido)</a:t>
            </a:r>
          </a:p>
          <a:p>
            <a:r>
              <a:rPr lang="es-DO" dirty="0"/>
              <a:t>│   ├── 📂 Views/ (Interfaces de usuario)</a:t>
            </a:r>
          </a:p>
          <a:p>
            <a:r>
              <a:rPr lang="es-DO" dirty="0"/>
              <a:t>│   ├── 📂 ViewModels/ (Lógica y binding)</a:t>
            </a:r>
          </a:p>
          <a:p>
            <a:r>
              <a:rPr lang="es-DO" dirty="0"/>
              <a:t>│   ├── 📂 Models/ (Definición de datos)</a:t>
            </a:r>
          </a:p>
          <a:p>
            <a:r>
              <a:rPr lang="es-DO" dirty="0"/>
              <a:t>│   ├── 📂 Resources/ (Imágenes, estilos)</a:t>
            </a:r>
          </a:p>
          <a:p>
            <a:r>
              <a:rPr lang="es-DO" dirty="0"/>
              <a:t>│   ├── 📜 App.xaml (Configuración inicial)</a:t>
            </a:r>
          </a:p>
          <a:p>
            <a:r>
              <a:rPr lang="es-DO" dirty="0"/>
              <a:t>│   ├── 📜 MainPage.xaml (Pantalla principal)</a:t>
            </a:r>
          </a:p>
          <a:p>
            <a:r>
              <a:rPr lang="es-DO" dirty="0"/>
              <a:t>│   ├── 📜 MiAppXamarin.csproj (Archivo del proyecto)</a:t>
            </a:r>
          </a:p>
          <a:p>
            <a:r>
              <a:rPr lang="es-DO" dirty="0"/>
              <a:t>│</a:t>
            </a:r>
          </a:p>
          <a:p>
            <a:r>
              <a:rPr lang="es-DO" dirty="0"/>
              <a:t>│── 📂 MiAppXamarin.Android (Proyecto para Android)</a:t>
            </a:r>
          </a:p>
          <a:p>
            <a:r>
              <a:rPr lang="es-DO" dirty="0"/>
              <a:t>│── 📂 MiAppXamarin.iOS (Proyecto para iOS)</a:t>
            </a:r>
          </a:p>
          <a:p>
            <a:r>
              <a:rPr lang="es-DO" dirty="0"/>
              <a:t>│── 📂 MiAppXamarin.UWP (Proyecto para Windows) (Opcional)</a:t>
            </a:r>
          </a:p>
          <a:p>
            <a:r>
              <a:rPr lang="es-DO" dirty="0"/>
              <a:t>│── 📜 MiAppXamarin.sln (Solución del proyecto)</a:t>
            </a:r>
          </a:p>
        </p:txBody>
      </p:sp>
    </p:spTree>
    <p:extLst>
      <p:ext uri="{BB962C8B-B14F-4D97-AF65-F5344CB8AC3E}">
        <p14:creationId xmlns:p14="http://schemas.microsoft.com/office/powerpoint/2010/main" val="325002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346319-591F-C06E-2F46-F74B45BFEF84}"/>
              </a:ext>
            </a:extLst>
          </p:cNvPr>
          <p:cNvSpPr txBox="1"/>
          <p:nvPr/>
        </p:nvSpPr>
        <p:spPr>
          <a:xfrm>
            <a:off x="3899337" y="798574"/>
            <a:ext cx="7749081" cy="5970865"/>
          </a:xfrm>
          <a:prstGeom prst="rect">
            <a:avLst/>
          </a:prstGeom>
          <a:noFill/>
        </p:spPr>
        <p:txBody>
          <a:bodyPr wrap="square">
            <a:spAutoFit/>
          </a:bodyPr>
          <a:lstStyle/>
          <a:p>
            <a:r>
              <a:rPr lang="en-US" b="1" dirty="0">
                <a:solidFill>
                  <a:srgbClr val="B38FFF"/>
                </a:solidFill>
                <a:effectLst>
                  <a:outerShdw blurRad="38100" dist="38100" dir="2700000" algn="tl">
                    <a:srgbClr val="000000">
                      <a:alpha val="43137"/>
                    </a:srgbClr>
                  </a:outerShdw>
                </a:effectLst>
              </a:rPr>
              <a:t># Estructura de un Proyecto .NET MAUI por Defecto</a:t>
            </a:r>
          </a:p>
          <a:p>
            <a:endParaRPr lang="en-US" sz="1400" b="1" dirty="0"/>
          </a:p>
          <a:p>
            <a:r>
              <a:rPr lang="en-US" sz="1400" b="1" dirty="0"/>
              <a:t>## Nombre_de_la_app/</a:t>
            </a:r>
          </a:p>
          <a:p>
            <a:endParaRPr lang="en-US" sz="1400" b="1" dirty="0"/>
          </a:p>
          <a:p>
            <a:r>
              <a:rPr lang="en-US" sz="1400" b="1" dirty="0"/>
              <a:t>### C#</a:t>
            </a:r>
          </a:p>
          <a:p>
            <a:endParaRPr lang="en-US" sz="1400" b="1" dirty="0"/>
          </a:p>
          <a:p>
            <a:r>
              <a:rPr lang="en-US" sz="1400" b="1" dirty="0">
                <a:solidFill>
                  <a:srgbClr val="CC00FF"/>
                </a:solidFill>
              </a:rPr>
              <a:t>- **Nombre_de_la_app/**            </a:t>
            </a:r>
            <a:r>
              <a:rPr lang="en-US" sz="1400" b="1" dirty="0"/>
              <a:t>// Proyecto Portable</a:t>
            </a:r>
          </a:p>
          <a:p>
            <a:r>
              <a:rPr lang="en-US" sz="1400" b="1" dirty="0"/>
              <a:t>  - **App.xaml**                               // Archivo de definición XAML de la aplicación</a:t>
            </a:r>
          </a:p>
          <a:p>
            <a:r>
              <a:rPr lang="en-US" sz="1400" b="1" dirty="0"/>
              <a:t>  - **App.xaml.cs**                          // Código detrás de la definición XAML</a:t>
            </a:r>
          </a:p>
          <a:p>
            <a:r>
              <a:rPr lang="en-US" sz="1400" b="1" dirty="0"/>
              <a:t>  - **MainPage.xaml**                    // Página principal de la aplicación</a:t>
            </a:r>
          </a:p>
          <a:p>
            <a:r>
              <a:rPr lang="en-US" sz="1400" b="1" dirty="0"/>
              <a:t>  - **MainPage.xaml.cs**               // Código detrás de la página principal</a:t>
            </a:r>
          </a:p>
          <a:p>
            <a:r>
              <a:rPr lang="en-US" sz="1400" b="1" dirty="0"/>
              <a:t>  - **MauiProgram.cs**                  // Archivo de configuración de MAUI</a:t>
            </a:r>
          </a:p>
          <a:p>
            <a:r>
              <a:rPr lang="en-US" sz="1400" b="1" dirty="0"/>
              <a:t>  - **Platforms/**                            // Carpeta para plataformas específicas</a:t>
            </a:r>
          </a:p>
          <a:p>
            <a:r>
              <a:rPr lang="en-US" sz="1400" b="1" dirty="0">
                <a:solidFill>
                  <a:srgbClr val="00B050"/>
                </a:solidFill>
              </a:rPr>
              <a:t>    - **Android/**                             </a:t>
            </a:r>
            <a:r>
              <a:rPr lang="en-US" sz="1400" b="1" dirty="0"/>
              <a:t>// Carpeta específica para Android</a:t>
            </a:r>
          </a:p>
          <a:p>
            <a:r>
              <a:rPr lang="en-US" sz="1400" b="1" dirty="0"/>
              <a:t>      - **MainActivity.cs**               // Actividad principal de Android</a:t>
            </a:r>
          </a:p>
          <a:p>
            <a:r>
              <a:rPr lang="en-US" sz="1400" b="1" dirty="0">
                <a:solidFill>
                  <a:schemeClr val="bg1">
                    <a:lumMod val="75000"/>
                  </a:schemeClr>
                </a:solidFill>
              </a:rPr>
              <a:t>    - **iOS/**                                     </a:t>
            </a:r>
            <a:r>
              <a:rPr lang="en-US" sz="1400" b="1" dirty="0"/>
              <a:t>// Carpeta específica para iOS</a:t>
            </a:r>
          </a:p>
          <a:p>
            <a:r>
              <a:rPr lang="en-US" sz="1400" b="1" dirty="0"/>
              <a:t>      - **AppDelegate.cs**              // Delegado de la aplicación iOS</a:t>
            </a:r>
          </a:p>
          <a:p>
            <a:r>
              <a:rPr lang="en-US" sz="1400" b="1" dirty="0"/>
              <a:t>    - **MacCatalyst/**                    // Carpeta específica para MacCatalyst</a:t>
            </a:r>
          </a:p>
          <a:p>
            <a:r>
              <a:rPr lang="en-US" sz="1400" b="1" dirty="0"/>
              <a:t>      - **AppDelegate.cs**              // Delegado de la aplicación MacCatalyst</a:t>
            </a:r>
          </a:p>
          <a:p>
            <a:r>
              <a:rPr lang="en-US" sz="1400" b="1" dirty="0"/>
              <a:t>    - **Windows/**                          // Carpeta específica para Windows</a:t>
            </a:r>
          </a:p>
          <a:p>
            <a:r>
              <a:rPr lang="en-US" sz="1400" b="1" dirty="0"/>
              <a:t>      - **App.xaml**                         // Archivo de definición XAML de la aplicación Windows</a:t>
            </a:r>
          </a:p>
          <a:p>
            <a:r>
              <a:rPr lang="en-US" sz="1400" b="1" dirty="0">
                <a:highlight>
                  <a:srgbClr val="FFFF00"/>
                </a:highlight>
              </a:rPr>
              <a:t>  - **Resources/**</a:t>
            </a:r>
            <a:r>
              <a:rPr lang="en-US" sz="1400" b="1" dirty="0"/>
              <a:t>                          // Carpeta para recursos</a:t>
            </a:r>
          </a:p>
          <a:p>
            <a:r>
              <a:rPr lang="en-US" sz="1400" b="1" dirty="0"/>
              <a:t>    - **Styles.xaml**                       // Archivo de estilos XAML</a:t>
            </a:r>
          </a:p>
          <a:p>
            <a:r>
              <a:rPr lang="en-US" sz="1400" b="1" dirty="0"/>
              <a:t>    - **Images/**                             // Carpeta para imágenes</a:t>
            </a:r>
          </a:p>
          <a:p>
            <a:r>
              <a:rPr lang="en-US" sz="1400" b="1" dirty="0"/>
              <a:t>    - **Fonts/**                                // Carpeta para fuentes</a:t>
            </a:r>
          </a:p>
          <a:p>
            <a:r>
              <a:rPr lang="en-US" sz="1400" b="1" dirty="0"/>
              <a:t>    - **Raw/**                                  // Carpeta para recursos sin procesar</a:t>
            </a:r>
          </a:p>
          <a:p>
            <a:endParaRPr lang="en-US" sz="1400" b="1" dirty="0"/>
          </a:p>
        </p:txBody>
      </p:sp>
      <p:sp>
        <p:nvSpPr>
          <p:cNvPr id="2" name="CuadroTexto 1">
            <a:extLst>
              <a:ext uri="{FF2B5EF4-FFF2-40B4-BE49-F238E27FC236}">
                <a16:creationId xmlns:a16="http://schemas.microsoft.com/office/drawing/2014/main" id="{A569CB54-4AF3-4E0E-9619-A0F6080ABDE3}"/>
              </a:ext>
            </a:extLst>
          </p:cNvPr>
          <p:cNvSpPr txBox="1"/>
          <p:nvPr/>
        </p:nvSpPr>
        <p:spPr>
          <a:xfrm>
            <a:off x="2501462" y="210207"/>
            <a:ext cx="8576441" cy="646331"/>
          </a:xfrm>
          <a:prstGeom prst="rect">
            <a:avLst/>
          </a:prstGeom>
          <a:noFill/>
        </p:spPr>
        <p:txBody>
          <a:bodyPr wrap="square" rtlCol="0">
            <a:spAutoFit/>
          </a:bodyPr>
          <a:lstStyle/>
          <a:p>
            <a:pPr algn="ctr"/>
            <a:r>
              <a:rPr lang="es-ES" sz="3600" b="1" dirty="0"/>
              <a:t>Estructura de un proyecto en </a:t>
            </a:r>
            <a:r>
              <a:rPr lang="es-ES" sz="3600" b="1" dirty="0">
                <a:solidFill>
                  <a:srgbClr val="9F8BE8"/>
                </a:solidFill>
                <a:effectLst>
                  <a:outerShdw blurRad="38100" dist="38100" dir="2700000" algn="tl">
                    <a:srgbClr val="000000">
                      <a:alpha val="43137"/>
                    </a:srgbClr>
                  </a:outerShdw>
                </a:effectLst>
              </a:rPr>
              <a:t>Maui</a:t>
            </a:r>
            <a:r>
              <a:rPr lang="es-ES" sz="3600" b="1" dirty="0">
                <a:solidFill>
                  <a:srgbClr val="00B0F0"/>
                </a:solidFill>
                <a:effectLst>
                  <a:outerShdw blurRad="38100" dist="38100" dir="2700000" algn="tl">
                    <a:srgbClr val="000000">
                      <a:alpha val="43137"/>
                    </a:srgbClr>
                  </a:outerShdw>
                </a:effectLst>
              </a:rPr>
              <a:t> </a:t>
            </a:r>
            <a:endParaRPr lang="es-DO" sz="3600" b="1" dirty="0">
              <a:solidFill>
                <a:srgbClr val="00B0F0"/>
              </a:solidFill>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09F99D8F-D452-484A-A67D-898917383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4" y="856538"/>
            <a:ext cx="3681446" cy="56863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T MAUI Archives - Eric Sjöström Jennerstrand">
            <a:extLst>
              <a:ext uri="{FF2B5EF4-FFF2-40B4-BE49-F238E27FC236}">
                <a16:creationId xmlns:a16="http://schemas.microsoft.com/office/drawing/2014/main" id="{138009B6-F8DB-4A3C-9BF7-5D537EBBA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5369" y="210207"/>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9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ADB87EF-B2F7-4BAB-8E08-E1993D81A424}"/>
              </a:ext>
            </a:extLst>
          </p:cNvPr>
          <p:cNvSpPr txBox="1"/>
          <p:nvPr/>
        </p:nvSpPr>
        <p:spPr>
          <a:xfrm>
            <a:off x="861848" y="1659220"/>
            <a:ext cx="9595945" cy="2800767"/>
          </a:xfrm>
          <a:prstGeom prst="rect">
            <a:avLst/>
          </a:prstGeom>
          <a:noFill/>
        </p:spPr>
        <p:txBody>
          <a:bodyPr wrap="square">
            <a:spAutoFit/>
          </a:bodyPr>
          <a:lstStyle/>
          <a:p>
            <a:r>
              <a:rPr lang="es-DO" sz="2400" dirty="0"/>
              <a:t>📂 </a:t>
            </a:r>
            <a:r>
              <a:rPr lang="es-DO" sz="3200" b="1" dirty="0">
                <a:effectLst>
                  <a:outerShdw blurRad="38100" dist="38100" dir="2700000" algn="tl">
                    <a:srgbClr val="000000">
                      <a:alpha val="43137"/>
                    </a:srgbClr>
                  </a:outerShdw>
                </a:effectLst>
              </a:rPr>
              <a:t>MiAppMAUI/</a:t>
            </a:r>
          </a:p>
          <a:p>
            <a:r>
              <a:rPr lang="es-DO" sz="2400" dirty="0"/>
              <a:t>│── 📂 Resources/ (Imágenes, fuentes, estilos)</a:t>
            </a:r>
          </a:p>
          <a:p>
            <a:r>
              <a:rPr lang="es-DO" sz="2400" dirty="0"/>
              <a:t>│── 📜 App.xaml (Configuración inicial)</a:t>
            </a:r>
          </a:p>
          <a:p>
            <a:r>
              <a:rPr lang="es-DO" sz="2400" dirty="0"/>
              <a:t>│── 📜 MainPage.xaml (Pantalla principal)</a:t>
            </a:r>
          </a:p>
          <a:p>
            <a:r>
              <a:rPr lang="es-DO" sz="2400" dirty="0"/>
              <a:t>│── 📜 MauiProgram.cs (Configuración del host)</a:t>
            </a:r>
          </a:p>
          <a:p>
            <a:r>
              <a:rPr lang="es-DO" sz="2400" dirty="0"/>
              <a:t>│── 📜 MiAppMAUI.csproj (Archivo del proyecto)</a:t>
            </a:r>
          </a:p>
          <a:p>
            <a:r>
              <a:rPr lang="es-DO" sz="2400" dirty="0"/>
              <a:t>│── 📜 MiAppMAUI.sln (Solución del proyecto)</a:t>
            </a:r>
          </a:p>
        </p:txBody>
      </p:sp>
      <p:sp>
        <p:nvSpPr>
          <p:cNvPr id="5" name="CuadroTexto 4">
            <a:extLst>
              <a:ext uri="{FF2B5EF4-FFF2-40B4-BE49-F238E27FC236}">
                <a16:creationId xmlns:a16="http://schemas.microsoft.com/office/drawing/2014/main" id="{C3DF9486-5C10-4428-A6B8-CB087519803F}"/>
              </a:ext>
            </a:extLst>
          </p:cNvPr>
          <p:cNvSpPr txBox="1"/>
          <p:nvPr/>
        </p:nvSpPr>
        <p:spPr>
          <a:xfrm>
            <a:off x="493986" y="377637"/>
            <a:ext cx="7567448" cy="523220"/>
          </a:xfrm>
          <a:prstGeom prst="rect">
            <a:avLst/>
          </a:prstGeom>
          <a:noFill/>
        </p:spPr>
        <p:txBody>
          <a:bodyPr wrap="square">
            <a:spAutoFit/>
          </a:bodyPr>
          <a:lstStyle/>
          <a:p>
            <a:r>
              <a:rPr lang="es-ES" sz="2800" b="1" dirty="0">
                <a:effectLst>
                  <a:outerShdw blurRad="38100" dist="38100" dir="2700000" algn="tl">
                    <a:srgbClr val="000000">
                      <a:alpha val="43137"/>
                    </a:srgbClr>
                  </a:outerShdw>
                </a:effectLst>
              </a:rPr>
              <a:t>📌 Estructura de un Proyecto en .NET MAUI</a:t>
            </a:r>
            <a:endParaRPr lang="es-DO"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101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9A2B4B2-FC0D-4BDB-AF3C-97F95EC84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73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ACF1558-10D9-4081-A808-D948E6AEF486}"/>
              </a:ext>
            </a:extLst>
          </p:cNvPr>
          <p:cNvSpPr txBox="1"/>
          <p:nvPr/>
        </p:nvSpPr>
        <p:spPr>
          <a:xfrm>
            <a:off x="4635062" y="705177"/>
            <a:ext cx="7199586" cy="5755422"/>
          </a:xfrm>
          <a:prstGeom prst="rect">
            <a:avLst/>
          </a:prstGeom>
          <a:noFill/>
        </p:spPr>
        <p:txBody>
          <a:bodyPr wrap="square">
            <a:spAutoFit/>
          </a:bodyPr>
          <a:lstStyle/>
          <a:p>
            <a:pPr algn="ctr"/>
            <a:r>
              <a:rPr lang="es-DO" sz="2800" b="1" dirty="0"/>
              <a:t>Comparación Resumida</a:t>
            </a:r>
          </a:p>
          <a:p>
            <a:pPr algn="just"/>
            <a:endParaRPr lang="es-DO" sz="2000" b="1" dirty="0"/>
          </a:p>
          <a:p>
            <a:pPr algn="just"/>
            <a:r>
              <a:rPr lang="es-DO" sz="3200" b="1" dirty="0">
                <a:solidFill>
                  <a:srgbClr val="00B0F0"/>
                </a:solidFill>
                <a:effectLst>
                  <a:outerShdw blurRad="38100" dist="38100" dir="2700000" algn="tl">
                    <a:srgbClr val="000000">
                      <a:alpha val="43137"/>
                    </a:srgbClr>
                  </a:outerShdw>
                </a:effectLst>
              </a:rPr>
              <a:t>Xamarin:</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Contiene archivos XAML Frontend y código C# Backend .</a:t>
            </a:r>
          </a:p>
          <a:p>
            <a:pPr marL="342900" indent="-342900" algn="just">
              <a:buFont typeface="Wingdings" panose="05000000000000000000" pitchFamily="2" charset="2"/>
              <a:buChar char="ü"/>
            </a:pPr>
            <a:r>
              <a:rPr lang="es-DO" sz="2000" b="1" dirty="0"/>
              <a:t>Proyectos específicos para </a:t>
            </a:r>
            <a:r>
              <a:rPr lang="es-DO" sz="2000" b="1" dirty="0">
                <a:solidFill>
                  <a:srgbClr val="00B050"/>
                </a:solidFill>
              </a:rPr>
              <a:t>Android</a:t>
            </a:r>
            <a:r>
              <a:rPr lang="es-DO" sz="2000" b="1" dirty="0"/>
              <a:t> e </a:t>
            </a:r>
            <a:r>
              <a:rPr lang="es-DO" sz="2000" b="1" dirty="0">
                <a:solidFill>
                  <a:schemeClr val="bg1">
                    <a:lumMod val="65000"/>
                  </a:schemeClr>
                </a:solidFill>
              </a:rPr>
              <a:t>iOS</a:t>
            </a:r>
            <a:r>
              <a:rPr lang="es-DO" sz="2000" b="1" dirty="0"/>
              <a:t>: </a:t>
            </a:r>
            <a:r>
              <a:rPr lang="es-DO" sz="2000" dirty="0"/>
              <a:t>Contienen archivos específicos de la plataforma.</a:t>
            </a:r>
          </a:p>
          <a:p>
            <a:pPr algn="just"/>
            <a:endParaRPr lang="es-DO" sz="2000" dirty="0"/>
          </a:p>
          <a:p>
            <a:pPr algn="just"/>
            <a:r>
              <a:rPr lang="es-DO" sz="2800" b="1" dirty="0">
                <a:solidFill>
                  <a:srgbClr val="CC00FF"/>
                </a:solidFill>
                <a:effectLst>
                  <a:outerShdw blurRad="38100" dist="38100" dir="2700000" algn="tl">
                    <a:srgbClr val="000000">
                      <a:alpha val="43137"/>
                    </a:srgbClr>
                  </a:outerShdw>
                </a:effectLst>
              </a:rPr>
              <a:t>.NET MAUI:</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Similar a </a:t>
            </a:r>
            <a:r>
              <a:rPr lang="es-DO" sz="2000" dirty="0">
                <a:solidFill>
                  <a:srgbClr val="00B0F0"/>
                </a:solidFill>
              </a:rPr>
              <a:t>Xamarin</a:t>
            </a:r>
            <a:r>
              <a:rPr lang="es-DO" sz="2000" dirty="0"/>
              <a:t>, pero incluye MauiProgram.cs.</a:t>
            </a:r>
          </a:p>
          <a:p>
            <a:pPr marL="342900" indent="-342900" algn="just">
              <a:buFont typeface="Wingdings" panose="05000000000000000000" pitchFamily="2" charset="2"/>
              <a:buChar char="ü"/>
            </a:pPr>
            <a:r>
              <a:rPr lang="es-DO" sz="2000" b="1" dirty="0"/>
              <a:t>Carpeta Platforms: </a:t>
            </a:r>
            <a:r>
              <a:rPr lang="es-DO" sz="2000" dirty="0"/>
              <a:t>Contiene subcarpetas para </a:t>
            </a:r>
            <a:r>
              <a:rPr lang="es-DO" sz="2000" b="1" dirty="0">
                <a:solidFill>
                  <a:srgbClr val="00B050"/>
                </a:solidFill>
              </a:rPr>
              <a:t>Android</a:t>
            </a:r>
            <a:r>
              <a:rPr lang="es-DO" sz="2000" dirty="0"/>
              <a:t>, </a:t>
            </a:r>
            <a:r>
              <a:rPr lang="es-DO" sz="2000" b="1" dirty="0">
                <a:solidFill>
                  <a:schemeClr val="bg1">
                    <a:lumMod val="65000"/>
                  </a:schemeClr>
                </a:solidFill>
              </a:rPr>
              <a:t>iOS</a:t>
            </a:r>
            <a:r>
              <a:rPr lang="es-DO" sz="2000" dirty="0"/>
              <a:t>, MacCatalyst y Windows.</a:t>
            </a:r>
          </a:p>
          <a:p>
            <a:pPr marL="342900" indent="-342900" algn="just">
              <a:buFont typeface="Wingdings" panose="05000000000000000000" pitchFamily="2" charset="2"/>
              <a:buChar char="ü"/>
            </a:pPr>
            <a:r>
              <a:rPr lang="es-DO" sz="2000" b="1" dirty="0"/>
              <a:t>Carpeta Resources: </a:t>
            </a:r>
            <a:r>
              <a:rPr lang="es-DO" sz="2000" dirty="0"/>
              <a:t>Contiene subcarpetas para estilos, imágenes, fuentes y recursos sin procesar.</a:t>
            </a:r>
          </a:p>
        </p:txBody>
      </p:sp>
    </p:spTree>
    <p:extLst>
      <p:ext uri="{BB962C8B-B14F-4D97-AF65-F5344CB8AC3E}">
        <p14:creationId xmlns:p14="http://schemas.microsoft.com/office/powerpoint/2010/main" val="2522194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CE54FCC-5579-39FD-26FC-B472D87C2BA7}"/>
              </a:ext>
            </a:extLst>
          </p:cNvPr>
          <p:cNvSpPr txBox="1"/>
          <p:nvPr/>
        </p:nvSpPr>
        <p:spPr>
          <a:xfrm>
            <a:off x="219075" y="153085"/>
            <a:ext cx="11715750" cy="1200329"/>
          </a:xfrm>
          <a:prstGeom prst="rect">
            <a:avLst/>
          </a:prstGeom>
          <a:noFill/>
        </p:spPr>
        <p:txBody>
          <a:bodyPr wrap="square">
            <a:spAutoFit/>
          </a:bodyPr>
          <a:lstStyle/>
          <a:p>
            <a:pPr algn="ctr"/>
            <a:r>
              <a:rPr lang="es-ES" sz="3600" b="1" dirty="0">
                <a:effectLst>
                  <a:outerShdw blurRad="38100" dist="38100" dir="2700000" algn="tl">
                    <a:srgbClr val="000000">
                      <a:alpha val="43137"/>
                    </a:srgbClr>
                  </a:outerShdw>
                </a:effectLst>
              </a:rPr>
              <a:t>Introducción al Manual de Prueba y Análisis de Sintaxis en C# y XAML con Xamarin</a:t>
            </a:r>
            <a:endParaRPr lang="en-US" sz="3600" b="1"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047A48A5-DE37-C311-3170-1728010679E8}"/>
              </a:ext>
            </a:extLst>
          </p:cNvPr>
          <p:cNvSpPr txBox="1"/>
          <p:nvPr/>
        </p:nvSpPr>
        <p:spPr>
          <a:xfrm>
            <a:off x="295274" y="1607314"/>
            <a:ext cx="11572875" cy="2308324"/>
          </a:xfrm>
          <a:prstGeom prst="rect">
            <a:avLst/>
          </a:prstGeom>
          <a:noFill/>
        </p:spPr>
        <p:txBody>
          <a:bodyPr wrap="square">
            <a:spAutoFit/>
          </a:bodyPr>
          <a:lstStyle/>
          <a:p>
            <a:pPr algn="ctr"/>
            <a:r>
              <a:rPr lang="es-ES" sz="2400" dirty="0">
                <a:latin typeface="Times New Roman" panose="02020603050405020304" pitchFamily="18" charset="0"/>
                <a:cs typeface="Times New Roman" panose="02020603050405020304" pitchFamily="18" charset="0"/>
              </a:rPr>
              <a:t>Este manual tiene como objetivo proporcionar una comprensión práctica de la sintaxis de C# y XAML en el entorno de desarrollo de Xamarin. Xamarin es una plataforma poderosa que permite crear aplicaciones móviles nativas utilizando C# y la biblioteca Xamarin.Forms, que facilita la creación de interfaces de usuario (UI) multiplataforma. En este documento, analizaremos un ejemplo de código que ilustra cómo utilizar diferentes controles de UI, así como la estructura básica de una aplicación Xamarin.</a:t>
            </a:r>
            <a:endParaRPr lang="en-US" sz="24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25213520-0D54-4B9B-F041-7EBF2D1F4E4E}"/>
              </a:ext>
            </a:extLst>
          </p:cNvPr>
          <p:cNvSpPr txBox="1"/>
          <p:nvPr/>
        </p:nvSpPr>
        <p:spPr>
          <a:xfrm>
            <a:off x="309563" y="4557236"/>
            <a:ext cx="11572874" cy="1569660"/>
          </a:xfrm>
          <a:prstGeom prst="rect">
            <a:avLst/>
          </a:prstGeom>
          <a:noFill/>
        </p:spPr>
        <p:txBody>
          <a:bodyPr wrap="square">
            <a:spAutoFit/>
          </a:bodyPr>
          <a:lstStyle>
            <a:defPPr>
              <a:defRPr lang="en-US"/>
            </a:defPPr>
            <a:lvl1pPr algn="ctr">
              <a:defRPr sz="2000">
                <a:latin typeface="Times New Roman" panose="02020603050405020304" pitchFamily="18" charset="0"/>
                <a:cs typeface="Times New Roman" panose="02020603050405020304" pitchFamily="18" charset="0"/>
              </a:defRPr>
            </a:lvl1pPr>
          </a:lstStyle>
          <a:p>
            <a:r>
              <a:rPr lang="es-ES" sz="2400" dirty="0"/>
              <a:t>La estructura del código se divide en varias secciones, cada una de las cuales presenta diferentes elementos y su propósito dentro de la aplicación. Al final, se proporcionará un script comentado que explicará cada parte del código, facilitando así su comprensión y aprendizaje.</a:t>
            </a:r>
            <a:endParaRPr lang="en-US" sz="2400" dirty="0"/>
          </a:p>
        </p:txBody>
      </p:sp>
    </p:spTree>
    <p:extLst>
      <p:ext uri="{BB962C8B-B14F-4D97-AF65-F5344CB8AC3E}">
        <p14:creationId xmlns:p14="http://schemas.microsoft.com/office/powerpoint/2010/main" val="230159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E5CB1C-0094-AAB8-1676-68472B9C89AA}"/>
              </a:ext>
            </a:extLst>
          </p:cNvPr>
          <p:cNvSpPr txBox="1"/>
          <p:nvPr/>
        </p:nvSpPr>
        <p:spPr>
          <a:xfrm>
            <a:off x="1181100" y="348734"/>
            <a:ext cx="9829800" cy="523220"/>
          </a:xfrm>
          <a:prstGeom prst="rect">
            <a:avLst/>
          </a:prstGeom>
          <a:noFill/>
        </p:spPr>
        <p:txBody>
          <a:bodyPr wrap="square">
            <a:spAutoFit/>
          </a:bodyPr>
          <a:lstStyle/>
          <a:p>
            <a:pPr algn="ctr"/>
            <a:r>
              <a:rPr lang="es-ES" sz="2800" b="1" dirty="0">
                <a:effectLst>
                  <a:outerShdw blurRad="38100" dist="38100" dir="2700000" algn="tl">
                    <a:srgbClr val="000000">
                      <a:alpha val="43137"/>
                    </a:srgbClr>
                  </a:outerShdw>
                </a:effectLst>
              </a:rPr>
              <a:t>Introducción a la Lógica del Código en C# para Xamarin</a:t>
            </a:r>
            <a:endParaRPr lang="en-US" sz="2800" b="1"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61D46312-F937-8D0D-7511-E20462C3CF4E}"/>
              </a:ext>
            </a:extLst>
          </p:cNvPr>
          <p:cNvSpPr txBox="1"/>
          <p:nvPr/>
        </p:nvSpPr>
        <p:spPr>
          <a:xfrm>
            <a:off x="352425" y="1136214"/>
            <a:ext cx="6762750" cy="5262979"/>
          </a:xfrm>
          <a:prstGeom prst="rect">
            <a:avLst/>
          </a:prstGeom>
          <a:noFill/>
        </p:spPr>
        <p:txBody>
          <a:bodyPr wrap="square">
            <a:spAutoFit/>
          </a:bodyPr>
          <a:lstStyle/>
          <a:p>
            <a:pPr algn="ctr"/>
            <a:r>
              <a:rPr lang="es-ES" sz="2800" dirty="0">
                <a:latin typeface="Times New Roman" panose="02020603050405020304" pitchFamily="18" charset="0"/>
                <a:cs typeface="Times New Roman" panose="02020603050405020304" pitchFamily="18" charset="0"/>
              </a:rPr>
              <a:t>En este apartado, exploraremos la lógica detrás del código en C# para una calculadora simple desarrollada en Xamarin. Este código gestiona la interacción del usuario y realiza operaciones matemáticas básicas como suma, resta, multiplicación y división. La implementación utiliza conceptos de programación como delegados y manejo de excepciones, lo que la convierte en una buena práctica para aplicaciones interactivas. A continuación, se presenta el código junto con una explicación detallada de cada parte.</a:t>
            </a:r>
            <a:endParaRPr lang="en-US" sz="2800" dirty="0">
              <a:latin typeface="Times New Roman" panose="02020603050405020304" pitchFamily="18" charset="0"/>
              <a:cs typeface="Times New Roman" panose="02020603050405020304" pitchFamily="18" charset="0"/>
            </a:endParaRPr>
          </a:p>
        </p:txBody>
      </p:sp>
      <p:pic>
        <p:nvPicPr>
          <p:cNvPr id="6" name="Picture 4" descr="Lenguajes de Programacion timeline | Timetoast timelines">
            <a:extLst>
              <a:ext uri="{FF2B5EF4-FFF2-40B4-BE49-F238E27FC236}">
                <a16:creationId xmlns:a16="http://schemas.microsoft.com/office/drawing/2014/main" id="{1AFD8DD8-BE10-AFCF-D74C-42B5309C3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4588" y="2381250"/>
            <a:ext cx="2490386" cy="2795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31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EA9628E-BA9F-4012-8925-D0C53FC12E61}"/>
              </a:ext>
            </a:extLst>
          </p:cNvPr>
          <p:cNvSpPr txBox="1"/>
          <p:nvPr/>
        </p:nvSpPr>
        <p:spPr>
          <a:xfrm>
            <a:off x="404232" y="322715"/>
            <a:ext cx="6094140" cy="584775"/>
          </a:xfrm>
          <a:prstGeom prst="rect">
            <a:avLst/>
          </a:prstGeom>
          <a:noFill/>
        </p:spPr>
        <p:txBody>
          <a:bodyPr wrap="square">
            <a:spAutoFit/>
          </a:bodyPr>
          <a:lstStyle/>
          <a:p>
            <a:r>
              <a:rPr lang="es-DO" sz="3200" b="1" dirty="0"/>
              <a:t>Excepciones </a:t>
            </a:r>
          </a:p>
        </p:txBody>
      </p:sp>
      <p:sp>
        <p:nvSpPr>
          <p:cNvPr id="6" name="CuadroTexto 5">
            <a:extLst>
              <a:ext uri="{FF2B5EF4-FFF2-40B4-BE49-F238E27FC236}">
                <a16:creationId xmlns:a16="http://schemas.microsoft.com/office/drawing/2014/main" id="{1253E0B4-C32B-432C-9498-D54E93EE6760}"/>
              </a:ext>
            </a:extLst>
          </p:cNvPr>
          <p:cNvSpPr txBox="1"/>
          <p:nvPr/>
        </p:nvSpPr>
        <p:spPr>
          <a:xfrm>
            <a:off x="315022" y="1400684"/>
            <a:ext cx="11460665" cy="366254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 C#, las excepciones son eventos que interrumpen el flujo normal de un programa. Se "lanzan" cuando ocurre un error y se pueden "atrapar" para manejar la situación.</a:t>
            </a:r>
            <a:endParaRPr kumimoji="0" lang="es-DO" altLang="es-DO"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DO" altLang="es-DO"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Conceptos y Definiciones</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s-DO" altLang="es-DO"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Excepción</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Un objeto que representa un error o condición inesperada. </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s-DO" altLang="es-DO"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Lanzar</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El acto de crear y propagar una excepción. </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s-DO" altLang="es-DO"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Atrapar</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El acto de capturar y manejar una excepción.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s-DO" altLang="es-DO"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DO" altLang="es-DO"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Clasificación</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DO" altLang="es-DO"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Las </a:t>
            </a:r>
            <a:r>
              <a:rPr kumimoji="0" lang="es-DO" altLang="es-DO"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excepciones en C# se clasifican en:</a:t>
            </a:r>
            <a:endParaRPr kumimoji="0" lang="es-DO" altLang="es-DO" sz="3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s-DO" altLang="es-DO"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Excepciones predefinidas</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Provistas por el entorno de ejecución de .NET (</a:t>
            </a:r>
            <a:r>
              <a:rPr kumimoji="0" lang="es-DO" altLang="es-DO"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ej</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s-DO" altLang="es-DO" sz="1600" b="0" i="0" u="none" strike="noStrike" kern="1200" cap="none" spc="0" normalizeH="0" baseline="0" noProof="0" dirty="0">
                <a:ln>
                  <a:noFill/>
                </a:ln>
                <a:solidFill>
                  <a:prstClr val="black"/>
                </a:solidFill>
                <a:effectLst/>
                <a:highlight>
                  <a:srgbClr val="00FF00"/>
                </a:highlight>
                <a:uLnTx/>
                <a:uFillTx/>
                <a:latin typeface="Arial" panose="020B0604020202020204" pitchFamily="34" charset="0"/>
                <a:cs typeface="Arial" panose="020B0604020202020204" pitchFamily="34" charset="0"/>
              </a:rPr>
              <a:t>NullReferenceException</a:t>
            </a:r>
            <a:r>
              <a:rPr kumimoji="0" lang="es-DO" altLang="es-DO" sz="2000" b="0" i="0" u="none" strike="noStrike" kern="1200" cap="none" spc="0" normalizeH="0" baseline="0" noProof="0" dirty="0">
                <a:ln>
                  <a:noFill/>
                </a:ln>
                <a:solidFill>
                  <a:prstClr val="black"/>
                </a:solidFill>
                <a:effectLst/>
                <a:highlight>
                  <a:srgbClr val="00FF00"/>
                </a:highlight>
                <a:uLnTx/>
                <a:uFillTx/>
                <a:latin typeface="Arial" panose="020B0604020202020204" pitchFamily="34" charset="0"/>
                <a:cs typeface="Arial" panose="020B0604020202020204" pitchFamily="34" charset="0"/>
              </a:rPr>
              <a:t>, </a:t>
            </a:r>
            <a:r>
              <a:rPr kumimoji="0" lang="es-DO" altLang="es-DO" sz="1600" b="0" i="0" u="none" strike="noStrike" kern="1200" cap="none" spc="0" normalizeH="0" baseline="0" noProof="0" dirty="0">
                <a:ln>
                  <a:noFill/>
                </a:ln>
                <a:solidFill>
                  <a:prstClr val="black"/>
                </a:solidFill>
                <a:effectLst/>
                <a:highlight>
                  <a:srgbClr val="00FF00"/>
                </a:highlight>
                <a:uLnTx/>
                <a:uFillTx/>
                <a:latin typeface="Arial" panose="020B0604020202020204" pitchFamily="34" charset="0"/>
                <a:cs typeface="Arial" panose="020B0604020202020204" pitchFamily="34" charset="0"/>
              </a:rPr>
              <a:t>DivideByZeroException</a:t>
            </a:r>
            <a:r>
              <a:rPr kumimoji="0" lang="es-DO" altLang="es-DO" sz="11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a:p>
            <a:pPr marL="0" marR="0" lvl="0" indent="0" algn="just" defTabSz="914400" rtl="0" eaLnBrk="0" fontAlgn="base" latinLnBrk="0" hangingPunct="0">
              <a:lnSpc>
                <a:spcPct val="100000"/>
              </a:lnSpc>
              <a:spcBef>
                <a:spcPct val="0"/>
              </a:spcBef>
              <a:spcAft>
                <a:spcPct val="0"/>
              </a:spcAft>
              <a:buClrTx/>
              <a:buSzTx/>
              <a:buFontTx/>
              <a:buChar char="•"/>
              <a:tabLst/>
              <a:defRPr/>
            </a:pPr>
            <a:r>
              <a:rPr kumimoji="0" lang="es-DO" altLang="es-DO"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Excepciones definidas por el usuario</a:t>
            </a:r>
            <a:r>
              <a:rPr kumimoji="0" lang="es-DO" altLang="es-DO"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Creadas por el programador para representar errores específicos de la aplicación.</a:t>
            </a:r>
          </a:p>
        </p:txBody>
      </p:sp>
    </p:spTree>
    <p:extLst>
      <p:ext uri="{BB962C8B-B14F-4D97-AF65-F5344CB8AC3E}">
        <p14:creationId xmlns:p14="http://schemas.microsoft.com/office/powerpoint/2010/main" val="332157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BDE25A-9CD4-4AA6-A5AB-12EA05552C04}"/>
              </a:ext>
            </a:extLst>
          </p:cNvPr>
          <p:cNvSpPr txBox="1"/>
          <p:nvPr/>
        </p:nvSpPr>
        <p:spPr>
          <a:xfrm>
            <a:off x="280639" y="466096"/>
            <a:ext cx="11630722" cy="5693866"/>
          </a:xfrm>
          <a:prstGeom prst="rect">
            <a:avLst/>
          </a:prstGeom>
          <a:noFill/>
        </p:spPr>
        <p:txBody>
          <a:bodyPr wrap="square">
            <a:spAutoFit/>
          </a:bodyPr>
          <a:lstStyle/>
          <a:p>
            <a:pPr algn="just"/>
            <a:r>
              <a:rPr lang="es-ES" sz="2400" b="1" dirty="0"/>
              <a:t>Manejo y Control</a:t>
            </a:r>
          </a:p>
          <a:p>
            <a:pPr algn="just"/>
            <a:r>
              <a:rPr lang="es-ES" sz="2000" dirty="0"/>
              <a:t>El manejo de excepciones se realiza mediante bloques try-catch:</a:t>
            </a:r>
          </a:p>
          <a:p>
            <a:pPr algn="just"/>
            <a:br>
              <a:rPr lang="es-ES" sz="2000" dirty="0"/>
            </a:br>
            <a:endParaRPr lang="es-ES" sz="2000" dirty="0"/>
          </a:p>
          <a:p>
            <a:pPr algn="just"/>
            <a:r>
              <a:rPr lang="es-ES" sz="2000" b="1" dirty="0">
                <a:highlight>
                  <a:srgbClr val="00FF00"/>
                </a:highlight>
              </a:rPr>
              <a:t>try: </a:t>
            </a:r>
            <a:r>
              <a:rPr lang="es-ES" sz="2000" dirty="0"/>
              <a:t>Contiene el código que puede lanzar una excepción.</a:t>
            </a:r>
          </a:p>
          <a:p>
            <a:pPr algn="just"/>
            <a:r>
              <a:rPr lang="es-ES" sz="2000" b="1" dirty="0">
                <a:highlight>
                  <a:srgbClr val="00FF00"/>
                </a:highlight>
              </a:rPr>
              <a:t>catch: </a:t>
            </a:r>
            <a:r>
              <a:rPr lang="es-ES" sz="2000" dirty="0"/>
              <a:t>Contiene el código que maneja la excepción si ocurre.</a:t>
            </a:r>
          </a:p>
          <a:p>
            <a:pPr algn="just"/>
            <a:endParaRPr lang="es-ES" sz="2000" dirty="0"/>
          </a:p>
          <a:p>
            <a:pPr algn="just"/>
            <a:r>
              <a:rPr lang="es-ES" sz="2000" dirty="0"/>
              <a:t>Clase System.Exception</a:t>
            </a:r>
          </a:p>
          <a:p>
            <a:pPr algn="just"/>
            <a:endParaRPr lang="es-ES" sz="2000" dirty="0"/>
          </a:p>
          <a:p>
            <a:pPr algn="just"/>
            <a:r>
              <a:rPr lang="es-ES" sz="2000" dirty="0"/>
              <a:t>Todas las excepciones en C# derivan de la clase System.Exception. Esta clase proporciona propiedades y métodos para obtener información sobre la excepción (ej: mensaje de error, pila de llamadas).</a:t>
            </a:r>
          </a:p>
          <a:p>
            <a:pPr algn="just"/>
            <a:endParaRPr lang="es-ES" sz="2000" dirty="0"/>
          </a:p>
          <a:p>
            <a:pPr algn="just"/>
            <a:r>
              <a:rPr lang="es-ES" sz="2000" dirty="0"/>
              <a:t>Causas de las excepciones (throw)</a:t>
            </a:r>
          </a:p>
          <a:p>
            <a:pPr algn="just"/>
            <a:r>
              <a:rPr lang="es-ES" sz="2000" dirty="0"/>
              <a:t>Las excepciones se lanzan mediante la instrucción throw. Esto puede ocurrir por:</a:t>
            </a:r>
          </a:p>
          <a:p>
            <a:pPr algn="just"/>
            <a:endParaRPr lang="es-ES" sz="2000" dirty="0"/>
          </a:p>
          <a:p>
            <a:pPr marL="342900" indent="-342900" algn="just">
              <a:buFont typeface="Arial" panose="020B0604020202020204" pitchFamily="34" charset="0"/>
              <a:buChar char="•"/>
            </a:pPr>
            <a:r>
              <a:rPr lang="es-ES" sz="2000" b="1" dirty="0"/>
              <a:t>Errores en el código: </a:t>
            </a:r>
            <a:r>
              <a:rPr lang="es-ES" sz="2000" dirty="0"/>
              <a:t>División por cero, acceso a referencias nulas, etc.</a:t>
            </a:r>
          </a:p>
          <a:p>
            <a:pPr marL="342900" indent="-342900" algn="just">
              <a:buFont typeface="Arial" panose="020B0604020202020204" pitchFamily="34" charset="0"/>
              <a:buChar char="•"/>
            </a:pPr>
            <a:r>
              <a:rPr lang="es-ES" sz="2000" b="1" dirty="0"/>
              <a:t>Condiciones excepcionales: </a:t>
            </a:r>
            <a:r>
              <a:rPr lang="es-ES" sz="2000" dirty="0"/>
              <a:t>Situaciones inesperadas que requieren un manejo especial.</a:t>
            </a:r>
          </a:p>
          <a:p>
            <a:pPr marL="342900" indent="-342900" algn="just">
              <a:buFont typeface="Arial" panose="020B0604020202020204" pitchFamily="34" charset="0"/>
              <a:buChar char="•"/>
            </a:pPr>
            <a:r>
              <a:rPr lang="es-ES" sz="2000" b="1" dirty="0"/>
              <a:t>Lanzamiento intencional: </a:t>
            </a:r>
            <a:r>
              <a:rPr lang="es-ES" sz="2000" dirty="0"/>
              <a:t>El programador decide lanzar una excepción para indicar un error específico.</a:t>
            </a:r>
          </a:p>
        </p:txBody>
      </p:sp>
    </p:spTree>
    <p:extLst>
      <p:ext uri="{BB962C8B-B14F-4D97-AF65-F5344CB8AC3E}">
        <p14:creationId xmlns:p14="http://schemas.microsoft.com/office/powerpoint/2010/main" val="304098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824F019-521C-4E35-A91E-0342D4404833}"/>
              </a:ext>
            </a:extLst>
          </p:cNvPr>
          <p:cNvSpPr txBox="1"/>
          <p:nvPr/>
        </p:nvSpPr>
        <p:spPr>
          <a:xfrm>
            <a:off x="185853" y="670586"/>
            <a:ext cx="11820293" cy="5139869"/>
          </a:xfrm>
          <a:prstGeom prst="rect">
            <a:avLst/>
          </a:prstGeom>
          <a:noFill/>
        </p:spPr>
        <p:txBody>
          <a:bodyPr wrap="square">
            <a:spAutoFit/>
          </a:bodyPr>
          <a:lstStyle/>
          <a:p>
            <a:pPr algn="just"/>
            <a:r>
              <a:rPr lang="es-ES" sz="2000" b="1" dirty="0"/>
              <a:t>Clases de excepciones comunes:</a:t>
            </a:r>
          </a:p>
          <a:p>
            <a:pPr algn="just"/>
            <a:endParaRPr lang="es-ES" sz="2000" b="1" dirty="0"/>
          </a:p>
          <a:p>
            <a:pPr marL="342900" indent="-342900" algn="just">
              <a:buFont typeface="Wingdings" panose="05000000000000000000" pitchFamily="2" charset="2"/>
              <a:buChar char="q"/>
            </a:pPr>
            <a:r>
              <a:rPr lang="es-ES" b="1" dirty="0">
                <a:highlight>
                  <a:srgbClr val="00FF00"/>
                </a:highlight>
              </a:rPr>
              <a:t>NullReferenceException: </a:t>
            </a:r>
            <a:r>
              <a:rPr lang="es-ES" dirty="0"/>
              <a:t>Se produce al intentar acceder a un miembro de un objeto que es nulo.</a:t>
            </a:r>
          </a:p>
          <a:p>
            <a:pPr marL="342900" indent="-342900" algn="just">
              <a:buFont typeface="Wingdings" panose="05000000000000000000" pitchFamily="2" charset="2"/>
              <a:buChar char="q"/>
            </a:pPr>
            <a:r>
              <a:rPr lang="es-ES" b="1" dirty="0">
                <a:highlight>
                  <a:srgbClr val="00FF00"/>
                </a:highlight>
              </a:rPr>
              <a:t>DivideByZeroException: </a:t>
            </a:r>
            <a:r>
              <a:rPr lang="es-ES" dirty="0"/>
              <a:t>Se produce al dividir un número por cero.</a:t>
            </a:r>
          </a:p>
          <a:p>
            <a:pPr marL="342900" indent="-342900" algn="just">
              <a:buFont typeface="Wingdings" panose="05000000000000000000" pitchFamily="2" charset="2"/>
              <a:buChar char="q"/>
            </a:pPr>
            <a:r>
              <a:rPr lang="es-ES" b="1" dirty="0">
                <a:highlight>
                  <a:srgbClr val="00FF00"/>
                </a:highlight>
              </a:rPr>
              <a:t>FileNotFoundException: </a:t>
            </a:r>
            <a:r>
              <a:rPr lang="es-ES" dirty="0"/>
              <a:t>Se produce al intentar acceder a un archivo que no existe.</a:t>
            </a:r>
          </a:p>
          <a:p>
            <a:pPr marL="342900" indent="-342900" algn="just">
              <a:buFont typeface="Wingdings" panose="05000000000000000000" pitchFamily="2" charset="2"/>
              <a:buChar char="q"/>
            </a:pPr>
            <a:r>
              <a:rPr lang="es-ES" b="1" dirty="0">
                <a:highlight>
                  <a:srgbClr val="00FF00"/>
                </a:highlight>
              </a:rPr>
              <a:t>ArgumentException: </a:t>
            </a:r>
            <a:r>
              <a:rPr lang="es-ES" dirty="0"/>
              <a:t>Se produce cuando se pasa un argumento no válido a un método.</a:t>
            </a:r>
          </a:p>
          <a:p>
            <a:pPr marL="342900" indent="-342900" algn="just">
              <a:buFont typeface="Wingdings" panose="05000000000000000000" pitchFamily="2" charset="2"/>
              <a:buChar char="q"/>
            </a:pPr>
            <a:r>
              <a:rPr lang="es-ES" b="1" dirty="0">
                <a:highlight>
                  <a:srgbClr val="00FF00"/>
                </a:highlight>
              </a:rPr>
              <a:t>FormatException: </a:t>
            </a:r>
            <a:r>
              <a:rPr lang="es-ES" dirty="0"/>
              <a:t>Se produce cuando se intenta convertir un valor a un tipo de dato incompatible (ej: convertir una cadena de texto no numérica a un entero).</a:t>
            </a:r>
          </a:p>
          <a:p>
            <a:pPr marL="342900" indent="-342900" algn="just">
              <a:buFont typeface="Wingdings" panose="05000000000000000000" pitchFamily="2" charset="2"/>
              <a:buChar char="q"/>
            </a:pPr>
            <a:r>
              <a:rPr lang="es-ES" b="1" dirty="0">
                <a:highlight>
                  <a:srgbClr val="00FF00"/>
                </a:highlight>
              </a:rPr>
              <a:t>OverflowException: </a:t>
            </a:r>
            <a:r>
              <a:rPr lang="es-ES" dirty="0"/>
              <a:t>Se produce cuando el resultado de una operación aritmética excede el rango del tipo de dato utilizado (ej: sumar dos números enteros cuyo resultado es demasiado grande para ser almacenado en un entero).</a:t>
            </a:r>
          </a:p>
          <a:p>
            <a:pPr marL="342900" indent="-342900" algn="just">
              <a:buFont typeface="Wingdings" panose="05000000000000000000" pitchFamily="2" charset="2"/>
              <a:buChar char="q"/>
            </a:pPr>
            <a:r>
              <a:rPr lang="es-ES" b="1" dirty="0">
                <a:highlight>
                  <a:srgbClr val="00FF00"/>
                </a:highlight>
              </a:rPr>
              <a:t>IndexOutOfRangeException: </a:t>
            </a:r>
            <a:r>
              <a:rPr lang="es-ES" dirty="0"/>
              <a:t>Se produce al intentar acceder a un elemento de una colección (array, lista, etc.) utilizando un índice fuera del rango válido.</a:t>
            </a:r>
          </a:p>
          <a:p>
            <a:pPr marL="342900" indent="-342900" algn="just">
              <a:buFont typeface="Wingdings" panose="05000000000000000000" pitchFamily="2" charset="2"/>
              <a:buChar char="q"/>
            </a:pPr>
            <a:r>
              <a:rPr lang="es-ES" b="1" dirty="0">
                <a:highlight>
                  <a:srgbClr val="00FF00"/>
                </a:highlight>
              </a:rPr>
              <a:t>InvalidOperationException: </a:t>
            </a:r>
            <a:r>
              <a:rPr lang="es-ES" dirty="0"/>
              <a:t>Se produce cuando se intenta realizar una operación que no es válida en el estado actual del objeto (ej: llamar a un método en un objeto que ya ha sido cerrado).</a:t>
            </a:r>
          </a:p>
          <a:p>
            <a:pPr marL="342900" indent="-342900" algn="just">
              <a:buFont typeface="Wingdings" panose="05000000000000000000" pitchFamily="2" charset="2"/>
              <a:buChar char="q"/>
            </a:pPr>
            <a:r>
              <a:rPr lang="es-ES" b="1" dirty="0">
                <a:highlight>
                  <a:srgbClr val="00FF00"/>
                </a:highlight>
              </a:rPr>
              <a:t>IOException: </a:t>
            </a:r>
            <a:r>
              <a:rPr lang="es-ES" dirty="0"/>
              <a:t>Se produce cuando ocurre un error durante una operación de entrada/salida (ej: leer o escribir en un archivo).</a:t>
            </a:r>
          </a:p>
          <a:p>
            <a:pPr marL="342900" indent="-342900" algn="just">
              <a:buFont typeface="Wingdings" panose="05000000000000000000" pitchFamily="2" charset="2"/>
              <a:buChar char="q"/>
            </a:pPr>
            <a:r>
              <a:rPr lang="es-ES" b="1" dirty="0">
                <a:highlight>
                  <a:srgbClr val="00FF00"/>
                </a:highlight>
              </a:rPr>
              <a:t>SqlException: </a:t>
            </a:r>
            <a:r>
              <a:rPr lang="es-ES" dirty="0"/>
              <a:t>Se produce cuando ocurre un error durante una operación con una base de datos SQL Server.</a:t>
            </a:r>
          </a:p>
          <a:p>
            <a:pPr marL="342900" indent="-342900" algn="just">
              <a:buFont typeface="Wingdings" panose="05000000000000000000" pitchFamily="2" charset="2"/>
              <a:buChar char="q"/>
            </a:pPr>
            <a:r>
              <a:rPr lang="es-ES" b="1" dirty="0">
                <a:highlight>
                  <a:srgbClr val="00FF00"/>
                </a:highlight>
              </a:rPr>
              <a:t>WebException: </a:t>
            </a:r>
            <a:r>
              <a:rPr lang="es-ES" dirty="0"/>
              <a:t>Se produce cuando ocurre un error durante una operación de red (ej: al realizar una solicitud web).</a:t>
            </a:r>
            <a:endParaRPr lang="es-DO" dirty="0"/>
          </a:p>
        </p:txBody>
      </p:sp>
    </p:spTree>
    <p:extLst>
      <p:ext uri="{BB962C8B-B14F-4D97-AF65-F5344CB8AC3E}">
        <p14:creationId xmlns:p14="http://schemas.microsoft.com/office/powerpoint/2010/main" val="2340083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9BAECBA-84F2-42A4-88EE-51EBC1789CD1}"/>
              </a:ext>
            </a:extLst>
          </p:cNvPr>
          <p:cNvSpPr txBox="1"/>
          <p:nvPr/>
        </p:nvSpPr>
        <p:spPr>
          <a:xfrm>
            <a:off x="0" y="122663"/>
            <a:ext cx="8845240" cy="830997"/>
          </a:xfrm>
          <a:prstGeom prst="rect">
            <a:avLst/>
          </a:prstGeom>
          <a:noFill/>
        </p:spPr>
        <p:txBody>
          <a:bodyPr wrap="square" rtlCol="0">
            <a:spAutoFit/>
          </a:bodyPr>
          <a:lstStyle/>
          <a:p>
            <a:pPr algn="ctr"/>
            <a:r>
              <a:rPr lang="es-ES" sz="2400" b="1" dirty="0">
                <a:effectLst>
                  <a:outerShdw blurRad="38100" dist="38100" dir="2700000" algn="tl">
                    <a:srgbClr val="000000">
                      <a:alpha val="43137"/>
                    </a:srgbClr>
                  </a:outerShdw>
                </a:effectLst>
                <a:highlight>
                  <a:srgbClr val="00FF00"/>
                </a:highlight>
              </a:rPr>
              <a:t>EJEMPLO BASICO DE EXCEPCIONES EN C# Y XAMARIN. APLICA PARA MUI TAMBIEN</a:t>
            </a:r>
            <a:endParaRPr lang="es-DO" sz="2400" b="1" dirty="0">
              <a:effectLst>
                <a:outerShdw blurRad="38100" dist="38100" dir="2700000" algn="tl">
                  <a:srgbClr val="000000">
                    <a:alpha val="43137"/>
                  </a:srgbClr>
                </a:outerShdw>
              </a:effectLst>
              <a:highlight>
                <a:srgbClr val="00FF00"/>
              </a:highlight>
            </a:endParaRPr>
          </a:p>
        </p:txBody>
      </p:sp>
      <p:sp>
        <p:nvSpPr>
          <p:cNvPr id="4" name="CuadroTexto 3">
            <a:extLst>
              <a:ext uri="{FF2B5EF4-FFF2-40B4-BE49-F238E27FC236}">
                <a16:creationId xmlns:a16="http://schemas.microsoft.com/office/drawing/2014/main" id="{ABE4D31B-AF90-4B7A-865B-3A0604F77AE7}"/>
              </a:ext>
            </a:extLst>
          </p:cNvPr>
          <p:cNvSpPr txBox="1"/>
          <p:nvPr/>
        </p:nvSpPr>
        <p:spPr>
          <a:xfrm>
            <a:off x="220702" y="1443841"/>
            <a:ext cx="8845240" cy="3970318"/>
          </a:xfrm>
          <a:prstGeom prst="rect">
            <a:avLst/>
          </a:prstGeom>
          <a:noFill/>
        </p:spPr>
        <p:txBody>
          <a:bodyPr wrap="square">
            <a:spAutoFit/>
          </a:bodyPr>
          <a:lstStyle/>
          <a:p>
            <a:r>
              <a:rPr lang="es-DO" sz="1200" dirty="0">
                <a:solidFill>
                  <a:srgbClr val="0000FF"/>
                </a:solidFill>
                <a:highlight>
                  <a:srgbClr val="FFFFFF"/>
                </a:highlight>
                <a:latin typeface="Cascadia Mono" panose="020B0609020000020004" pitchFamily="49" charset="0"/>
              </a:rPr>
              <a:t>&lt;?xml version="1.0" encoding="utf-8" ?&gt;</a:t>
            </a:r>
            <a:endParaRPr lang="es-DO" sz="1200" dirty="0">
              <a:solidFill>
                <a:srgbClr val="000000"/>
              </a:solidFill>
              <a:highlight>
                <a:srgbClr val="FFFFFF"/>
              </a:highlight>
              <a:latin typeface="Cascadia Mono" panose="020B0609020000020004" pitchFamily="49" charset="0"/>
            </a:endParaRPr>
          </a:p>
          <a:p>
            <a:r>
              <a:rPr lang="fr-FR" sz="1200" dirty="0">
                <a:solidFill>
                  <a:srgbClr val="0000FF"/>
                </a:solidFill>
                <a:highlight>
                  <a:srgbClr val="FFFFFF"/>
                </a:highlight>
                <a:latin typeface="Cascadia Mono" panose="020B0609020000020004" pitchFamily="49" charset="0"/>
              </a:rPr>
              <a:t>&lt;</a:t>
            </a:r>
            <a:r>
              <a:rPr lang="fr-FR" sz="1200" dirty="0">
                <a:solidFill>
                  <a:srgbClr val="A31515"/>
                </a:solidFill>
                <a:highlight>
                  <a:srgbClr val="FFFFFF"/>
                </a:highlight>
                <a:latin typeface="Cascadia Mono" panose="020B0609020000020004" pitchFamily="49" charset="0"/>
              </a:rPr>
              <a:t>ContentPage</a:t>
            </a:r>
            <a:r>
              <a:rPr lang="fr-FR" sz="1200" dirty="0">
                <a:solidFill>
                  <a:srgbClr val="FF0000"/>
                </a:solidFill>
                <a:highlight>
                  <a:srgbClr val="FFFFFF"/>
                </a:highlight>
                <a:latin typeface="Cascadia Mono" panose="020B0609020000020004" pitchFamily="49" charset="0"/>
              </a:rPr>
              <a:t> xmlns</a:t>
            </a:r>
            <a:r>
              <a:rPr lang="fr-FR" sz="1200" dirty="0">
                <a:solidFill>
                  <a:srgbClr val="0000FF"/>
                </a:solidFill>
                <a:highlight>
                  <a:srgbClr val="FFFFFF"/>
                </a:highlight>
                <a:latin typeface="Cascadia Mono" panose="020B0609020000020004" pitchFamily="49" charset="0"/>
              </a:rPr>
              <a:t>="http://xamarin.com/schemas/2014/forms"</a:t>
            </a:r>
            <a:endParaRPr lang="fr-FR"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FF0000"/>
                </a:solidFill>
                <a:highlight>
                  <a:srgbClr val="FFFFFF"/>
                </a:highlight>
                <a:latin typeface="Cascadia Mono" panose="020B0609020000020004" pitchFamily="49" charset="0"/>
              </a:rPr>
              <a:t> xmlns</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x</a:t>
            </a:r>
            <a:r>
              <a:rPr lang="es-DO" sz="1200" dirty="0">
                <a:solidFill>
                  <a:srgbClr val="0000FF"/>
                </a:solidFill>
                <a:highlight>
                  <a:srgbClr val="FFFFFF"/>
                </a:highlight>
                <a:latin typeface="Cascadia Mono" panose="020B0609020000020004" pitchFamily="49" charset="0"/>
              </a:rPr>
              <a:t>="http://schemas.microsoft.com/winfx/2009/xaml"</a:t>
            </a:r>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FF0000"/>
                </a:solidFill>
                <a:highlight>
                  <a:srgbClr val="FFFFFF"/>
                </a:highlight>
                <a:latin typeface="Cascadia Mono" panose="020B0609020000020004" pitchFamily="49" charset="0"/>
              </a:rPr>
              <a:t> x</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Class</a:t>
            </a:r>
            <a:r>
              <a:rPr lang="es-DO" sz="1200" dirty="0">
                <a:solidFill>
                  <a:srgbClr val="0000FF"/>
                </a:solidFill>
                <a:highlight>
                  <a:srgbClr val="FFFFFF"/>
                </a:highlight>
                <a:latin typeface="Cascadia Mono" panose="020B0609020000020004" pitchFamily="49" charset="0"/>
              </a:rPr>
              <a:t>="ManejoExcepciones1.MainPage"&gt;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StackLayout</a:t>
            </a:r>
            <a:r>
              <a:rPr lang="es-DO" sz="1200" dirty="0">
                <a:solidFill>
                  <a:srgbClr val="FF0000"/>
                </a:solidFill>
                <a:highlight>
                  <a:srgbClr val="FFFFFF"/>
                </a:highlight>
                <a:latin typeface="Cascadia Mono" panose="020B0609020000020004" pitchFamily="49" charset="0"/>
              </a:rPr>
              <a:t> Padding</a:t>
            </a:r>
            <a:r>
              <a:rPr lang="es-DO" sz="1200" dirty="0">
                <a:solidFill>
                  <a:srgbClr val="0000FF"/>
                </a:solidFill>
                <a:highlight>
                  <a:srgbClr val="FFFFFF"/>
                </a:highlight>
                <a:latin typeface="Cascadia Mono" panose="020B0609020000020004" pitchFamily="49" charset="0"/>
              </a:rPr>
              <a:t>="20"&gt;</a:t>
            </a:r>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Label</a:t>
            </a:r>
            <a:r>
              <a:rPr lang="es-DO" sz="1200" dirty="0">
                <a:solidFill>
                  <a:srgbClr val="FF0000"/>
                </a:solidFill>
                <a:highlight>
                  <a:srgbClr val="FFFFFF"/>
                </a:highlight>
                <a:latin typeface="Cascadia Mono" panose="020B0609020000020004" pitchFamily="49" charset="0"/>
              </a:rPr>
              <a:t> Text</a:t>
            </a:r>
            <a:r>
              <a:rPr lang="es-DO" sz="1200" dirty="0">
                <a:solidFill>
                  <a:srgbClr val="0000FF"/>
                </a:solidFill>
                <a:highlight>
                  <a:srgbClr val="FFFFFF"/>
                </a:highlight>
                <a:latin typeface="Cascadia Mono" panose="020B0609020000020004" pitchFamily="49" charset="0"/>
              </a:rPr>
              <a:t>="Operaciones Básicas"</a:t>
            </a:r>
            <a:r>
              <a:rPr lang="es-DO" sz="1200" dirty="0">
                <a:solidFill>
                  <a:srgbClr val="FF0000"/>
                </a:solidFill>
                <a:highlight>
                  <a:srgbClr val="FFFFFF"/>
                </a:highlight>
                <a:latin typeface="Cascadia Mono" panose="020B0609020000020004" pitchFamily="49" charset="0"/>
              </a:rPr>
              <a:t> FontSize</a:t>
            </a:r>
            <a:r>
              <a:rPr lang="es-DO" sz="1200" dirty="0">
                <a:solidFill>
                  <a:srgbClr val="0000FF"/>
                </a:solidFill>
                <a:highlight>
                  <a:srgbClr val="FFFFFF"/>
                </a:highlight>
                <a:latin typeface="Cascadia Mono" panose="020B0609020000020004" pitchFamily="49" charset="0"/>
              </a:rPr>
              <a:t>="24"</a:t>
            </a:r>
            <a:r>
              <a:rPr lang="es-DO" sz="1200" dirty="0">
                <a:solidFill>
                  <a:srgbClr val="FF0000"/>
                </a:solidFill>
                <a:highlight>
                  <a:srgbClr val="FFFFFF"/>
                </a:highlight>
                <a:latin typeface="Cascadia Mono" panose="020B0609020000020004" pitchFamily="49" charset="0"/>
              </a:rPr>
              <a:t> HorizontalOptions</a:t>
            </a:r>
            <a:r>
              <a:rPr lang="es-DO" sz="1200" dirty="0">
                <a:solidFill>
                  <a:srgbClr val="0000FF"/>
                </a:solidFill>
                <a:highlight>
                  <a:srgbClr val="FFFFFF"/>
                </a:highlight>
                <a:latin typeface="Cascadia Mono" panose="020B0609020000020004" pitchFamily="49" charset="0"/>
              </a:rPr>
              <a:t>="Center" /&gt;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Entry</a:t>
            </a:r>
            <a:r>
              <a:rPr lang="en-US" sz="1200" dirty="0">
                <a:solidFill>
                  <a:srgbClr val="FF0000"/>
                </a:solidFill>
                <a:highlight>
                  <a:srgbClr val="FFFFFF"/>
                </a:highlight>
                <a:latin typeface="Cascadia Mono" panose="020B0609020000020004" pitchFamily="49" charset="0"/>
              </a:rPr>
              <a:t> x</a:t>
            </a:r>
            <a:r>
              <a:rPr lang="en-US" sz="1200" dirty="0">
                <a:solidFill>
                  <a:srgbClr val="0000FF"/>
                </a:solidFill>
                <a:highlight>
                  <a:srgbClr val="FFFFFF"/>
                </a:highlight>
                <a:latin typeface="Cascadia Mono" panose="020B0609020000020004" pitchFamily="49" charset="0"/>
              </a:rPr>
              <a:t>:</a:t>
            </a:r>
            <a:r>
              <a:rPr lang="en-US" sz="1200" dirty="0">
                <a:solidFill>
                  <a:srgbClr val="FF0000"/>
                </a:solidFill>
                <a:highlight>
                  <a:srgbClr val="FFFFFF"/>
                </a:highlight>
                <a:latin typeface="Cascadia Mono" panose="020B0609020000020004" pitchFamily="49" charset="0"/>
              </a:rPr>
              <a:t>Name</a:t>
            </a:r>
            <a:r>
              <a:rPr lang="en-US" sz="1200" dirty="0">
                <a:solidFill>
                  <a:srgbClr val="0000FF"/>
                </a:solidFill>
                <a:highlight>
                  <a:srgbClr val="FFFFFF"/>
                </a:highlight>
                <a:latin typeface="Cascadia Mono" panose="020B0609020000020004" pitchFamily="49" charset="0"/>
              </a:rPr>
              <a:t>="num1Entry"</a:t>
            </a:r>
            <a:r>
              <a:rPr lang="en-US" sz="1200" dirty="0">
                <a:solidFill>
                  <a:srgbClr val="FF0000"/>
                </a:solidFill>
                <a:highlight>
                  <a:srgbClr val="FFFFFF"/>
                </a:highlight>
                <a:latin typeface="Cascadia Mono" panose="020B0609020000020004" pitchFamily="49" charset="0"/>
              </a:rPr>
              <a:t> Placeholder</a:t>
            </a:r>
            <a:r>
              <a:rPr lang="en-US" sz="1200" dirty="0">
                <a:solidFill>
                  <a:srgbClr val="0000FF"/>
                </a:solidFill>
                <a:highlight>
                  <a:srgbClr val="FFFFFF"/>
                </a:highlight>
                <a:latin typeface="Cascadia Mono" panose="020B0609020000020004" pitchFamily="49" charset="0"/>
              </a:rPr>
              <a:t>="Ingrese el primer número"</a:t>
            </a:r>
            <a:r>
              <a:rPr lang="en-US" sz="1200" dirty="0">
                <a:solidFill>
                  <a:srgbClr val="FF0000"/>
                </a:solidFill>
                <a:highlight>
                  <a:srgbClr val="FFFFFF"/>
                </a:highlight>
                <a:latin typeface="Cascadia Mono" panose="020B0609020000020004" pitchFamily="49" charset="0"/>
              </a:rPr>
              <a:t> Keyboard</a:t>
            </a:r>
            <a:r>
              <a:rPr lang="en-US" sz="1200" dirty="0">
                <a:solidFill>
                  <a:srgbClr val="0000FF"/>
                </a:solidFill>
                <a:highlight>
                  <a:srgbClr val="FFFFFF"/>
                </a:highlight>
                <a:latin typeface="Cascadia Mono" panose="020B0609020000020004" pitchFamily="49" charset="0"/>
              </a:rPr>
              <a:t>="Numeric" /&gt;</a:t>
            </a:r>
            <a:endParaRPr lang="en-US"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Entry</a:t>
            </a:r>
            <a:r>
              <a:rPr lang="es-DO" sz="1200" dirty="0">
                <a:solidFill>
                  <a:srgbClr val="FF0000"/>
                </a:solidFill>
                <a:highlight>
                  <a:srgbClr val="FFFFFF"/>
                </a:highlight>
                <a:latin typeface="Cascadia Mono" panose="020B0609020000020004" pitchFamily="49" charset="0"/>
              </a:rPr>
              <a:t> x</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Name</a:t>
            </a:r>
            <a:r>
              <a:rPr lang="es-DO" sz="1200" dirty="0">
                <a:solidFill>
                  <a:srgbClr val="0000FF"/>
                </a:solidFill>
                <a:highlight>
                  <a:srgbClr val="FFFFFF"/>
                </a:highlight>
                <a:latin typeface="Cascadia Mono" panose="020B0609020000020004" pitchFamily="49" charset="0"/>
              </a:rPr>
              <a:t>="num2Entry"</a:t>
            </a:r>
            <a:r>
              <a:rPr lang="es-DO" sz="1200" dirty="0">
                <a:solidFill>
                  <a:srgbClr val="FF0000"/>
                </a:solidFill>
                <a:highlight>
                  <a:srgbClr val="FFFFFF"/>
                </a:highlight>
                <a:latin typeface="Cascadia Mono" panose="020B0609020000020004" pitchFamily="49" charset="0"/>
              </a:rPr>
              <a:t> Placeholder</a:t>
            </a:r>
            <a:r>
              <a:rPr lang="es-DO" sz="1200" dirty="0">
                <a:solidFill>
                  <a:srgbClr val="0000FF"/>
                </a:solidFill>
                <a:highlight>
                  <a:srgbClr val="FFFFFF"/>
                </a:highlight>
                <a:latin typeface="Cascadia Mono" panose="020B0609020000020004" pitchFamily="49" charset="0"/>
              </a:rPr>
              <a:t>="Ingrese el segundo número"</a:t>
            </a:r>
            <a:r>
              <a:rPr lang="es-DO" sz="1200" dirty="0">
                <a:solidFill>
                  <a:srgbClr val="FF0000"/>
                </a:solidFill>
                <a:highlight>
                  <a:srgbClr val="FFFFFF"/>
                </a:highlight>
                <a:latin typeface="Cascadia Mono" panose="020B0609020000020004" pitchFamily="49" charset="0"/>
              </a:rPr>
              <a:t> Keyboard</a:t>
            </a:r>
            <a:r>
              <a:rPr lang="es-DO" sz="1200" dirty="0">
                <a:solidFill>
                  <a:srgbClr val="0000FF"/>
                </a:solidFill>
                <a:highlight>
                  <a:srgbClr val="FFFFFF"/>
                </a:highlight>
                <a:latin typeface="Cascadia Mono" panose="020B0609020000020004" pitchFamily="49" charset="0"/>
              </a:rPr>
              <a:t>="Numeric" /&gt;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Button</a:t>
            </a:r>
            <a:r>
              <a:rPr lang="en-US" sz="1200" dirty="0">
                <a:solidFill>
                  <a:srgbClr val="FF0000"/>
                </a:solidFill>
                <a:highlight>
                  <a:srgbClr val="FFFFFF"/>
                </a:highlight>
                <a:latin typeface="Cascadia Mono" panose="020B0609020000020004" pitchFamily="49" charset="0"/>
              </a:rPr>
              <a:t> Text</a:t>
            </a:r>
            <a:r>
              <a:rPr lang="en-US" sz="1200" dirty="0">
                <a:solidFill>
                  <a:srgbClr val="0000FF"/>
                </a:solidFill>
                <a:highlight>
                  <a:srgbClr val="FFFFFF"/>
                </a:highlight>
                <a:latin typeface="Cascadia Mono" panose="020B0609020000020004" pitchFamily="49" charset="0"/>
              </a:rPr>
              <a:t>="Sumar"</a:t>
            </a:r>
            <a:r>
              <a:rPr lang="en-US" sz="1200" dirty="0">
                <a:solidFill>
                  <a:srgbClr val="FF0000"/>
                </a:solidFill>
                <a:highlight>
                  <a:srgbClr val="FFFFFF"/>
                </a:highlight>
                <a:latin typeface="Cascadia Mono" panose="020B0609020000020004" pitchFamily="49" charset="0"/>
              </a:rPr>
              <a:t> Clicked</a:t>
            </a:r>
            <a:r>
              <a:rPr lang="en-US" sz="1200" dirty="0">
                <a:solidFill>
                  <a:srgbClr val="0000FF"/>
                </a:solidFill>
                <a:highlight>
                  <a:srgbClr val="FFFFFF"/>
                </a:highlight>
                <a:latin typeface="Cascadia Mono" panose="020B0609020000020004" pitchFamily="49" charset="0"/>
              </a:rPr>
              <a:t>="Operacion_Clicked"</a:t>
            </a:r>
            <a:r>
              <a:rPr lang="en-US" sz="1200" dirty="0">
                <a:solidFill>
                  <a:srgbClr val="FF0000"/>
                </a:solidFill>
                <a:highlight>
                  <a:srgbClr val="FFFFFF"/>
                </a:highlight>
                <a:latin typeface="Cascadia Mono" panose="020B0609020000020004" pitchFamily="49" charset="0"/>
              </a:rPr>
              <a:t> CommandParameter</a:t>
            </a:r>
            <a:r>
              <a:rPr lang="en-US" sz="1200" dirty="0">
                <a:solidFill>
                  <a:srgbClr val="0000FF"/>
                </a:solidFill>
                <a:highlight>
                  <a:srgbClr val="FFFFFF"/>
                </a:highlight>
                <a:latin typeface="Cascadia Mono" panose="020B0609020000020004" pitchFamily="49" charset="0"/>
              </a:rPr>
              <a:t>="+" /&gt;</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Button</a:t>
            </a:r>
            <a:r>
              <a:rPr lang="en-US" sz="1200" dirty="0">
                <a:solidFill>
                  <a:srgbClr val="FF0000"/>
                </a:solidFill>
                <a:highlight>
                  <a:srgbClr val="FFFFFF"/>
                </a:highlight>
                <a:latin typeface="Cascadia Mono" panose="020B0609020000020004" pitchFamily="49" charset="0"/>
              </a:rPr>
              <a:t> Text</a:t>
            </a:r>
            <a:r>
              <a:rPr lang="en-US" sz="1200" dirty="0">
                <a:solidFill>
                  <a:srgbClr val="0000FF"/>
                </a:solidFill>
                <a:highlight>
                  <a:srgbClr val="FFFFFF"/>
                </a:highlight>
                <a:latin typeface="Cascadia Mono" panose="020B0609020000020004" pitchFamily="49" charset="0"/>
              </a:rPr>
              <a:t>="Restar"</a:t>
            </a:r>
            <a:r>
              <a:rPr lang="en-US" sz="1200" dirty="0">
                <a:solidFill>
                  <a:srgbClr val="FF0000"/>
                </a:solidFill>
                <a:highlight>
                  <a:srgbClr val="FFFFFF"/>
                </a:highlight>
                <a:latin typeface="Cascadia Mono" panose="020B0609020000020004" pitchFamily="49" charset="0"/>
              </a:rPr>
              <a:t> Clicked</a:t>
            </a:r>
            <a:r>
              <a:rPr lang="en-US" sz="1200" dirty="0">
                <a:solidFill>
                  <a:srgbClr val="0000FF"/>
                </a:solidFill>
                <a:highlight>
                  <a:srgbClr val="FFFFFF"/>
                </a:highlight>
                <a:latin typeface="Cascadia Mono" panose="020B0609020000020004" pitchFamily="49" charset="0"/>
              </a:rPr>
              <a:t>="Operacion_Clicked"</a:t>
            </a:r>
            <a:r>
              <a:rPr lang="en-US" sz="1200" dirty="0">
                <a:solidFill>
                  <a:srgbClr val="FF0000"/>
                </a:solidFill>
                <a:highlight>
                  <a:srgbClr val="FFFFFF"/>
                </a:highlight>
                <a:latin typeface="Cascadia Mono" panose="020B0609020000020004" pitchFamily="49" charset="0"/>
              </a:rPr>
              <a:t> CommandParameter</a:t>
            </a:r>
            <a:r>
              <a:rPr lang="en-US" sz="1200" dirty="0">
                <a:solidFill>
                  <a:srgbClr val="0000FF"/>
                </a:solidFill>
                <a:highlight>
                  <a:srgbClr val="FFFFFF"/>
                </a:highlight>
                <a:latin typeface="Cascadia Mono" panose="020B0609020000020004" pitchFamily="49" charset="0"/>
              </a:rPr>
              <a:t>="-" /&gt;</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Button</a:t>
            </a:r>
            <a:r>
              <a:rPr lang="en-US" sz="1200" dirty="0">
                <a:solidFill>
                  <a:srgbClr val="FF0000"/>
                </a:solidFill>
                <a:highlight>
                  <a:srgbClr val="FFFFFF"/>
                </a:highlight>
                <a:latin typeface="Cascadia Mono" panose="020B0609020000020004" pitchFamily="49" charset="0"/>
              </a:rPr>
              <a:t> Text</a:t>
            </a:r>
            <a:r>
              <a:rPr lang="en-US" sz="1200" dirty="0">
                <a:solidFill>
                  <a:srgbClr val="0000FF"/>
                </a:solidFill>
                <a:highlight>
                  <a:srgbClr val="FFFFFF"/>
                </a:highlight>
                <a:latin typeface="Cascadia Mono" panose="020B0609020000020004" pitchFamily="49" charset="0"/>
              </a:rPr>
              <a:t>="Multiplicar"</a:t>
            </a:r>
            <a:r>
              <a:rPr lang="en-US" sz="1200" dirty="0">
                <a:solidFill>
                  <a:srgbClr val="FF0000"/>
                </a:solidFill>
                <a:highlight>
                  <a:srgbClr val="FFFFFF"/>
                </a:highlight>
                <a:latin typeface="Cascadia Mono" panose="020B0609020000020004" pitchFamily="49" charset="0"/>
              </a:rPr>
              <a:t> Clicked</a:t>
            </a:r>
            <a:r>
              <a:rPr lang="en-US" sz="1200" dirty="0">
                <a:solidFill>
                  <a:srgbClr val="0000FF"/>
                </a:solidFill>
                <a:highlight>
                  <a:srgbClr val="FFFFFF"/>
                </a:highlight>
                <a:latin typeface="Cascadia Mono" panose="020B0609020000020004" pitchFamily="49" charset="0"/>
              </a:rPr>
              <a:t>="Operacion_Clicked"</a:t>
            </a:r>
            <a:r>
              <a:rPr lang="en-US" sz="1200" dirty="0">
                <a:solidFill>
                  <a:srgbClr val="FF0000"/>
                </a:solidFill>
                <a:highlight>
                  <a:srgbClr val="FFFFFF"/>
                </a:highlight>
                <a:latin typeface="Cascadia Mono" panose="020B0609020000020004" pitchFamily="49" charset="0"/>
              </a:rPr>
              <a:t> CommandParameter</a:t>
            </a:r>
            <a:r>
              <a:rPr lang="en-US" sz="1200" dirty="0">
                <a:solidFill>
                  <a:srgbClr val="0000FF"/>
                </a:solidFill>
                <a:highlight>
                  <a:srgbClr val="FFFFFF"/>
                </a:highlight>
                <a:latin typeface="Cascadia Mono" panose="020B0609020000020004" pitchFamily="49" charset="0"/>
              </a:rPr>
              <a:t>="*" /&gt;</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Button</a:t>
            </a:r>
            <a:r>
              <a:rPr lang="en-US" sz="1200" dirty="0">
                <a:solidFill>
                  <a:srgbClr val="FF0000"/>
                </a:solidFill>
                <a:highlight>
                  <a:srgbClr val="FFFFFF"/>
                </a:highlight>
                <a:latin typeface="Cascadia Mono" panose="020B0609020000020004" pitchFamily="49" charset="0"/>
              </a:rPr>
              <a:t> Text</a:t>
            </a:r>
            <a:r>
              <a:rPr lang="en-US" sz="1200" dirty="0">
                <a:solidFill>
                  <a:srgbClr val="0000FF"/>
                </a:solidFill>
                <a:highlight>
                  <a:srgbClr val="FFFFFF"/>
                </a:highlight>
                <a:latin typeface="Cascadia Mono" panose="020B0609020000020004" pitchFamily="49" charset="0"/>
              </a:rPr>
              <a:t>="Dividir"</a:t>
            </a:r>
            <a:r>
              <a:rPr lang="en-US" sz="1200" dirty="0">
                <a:solidFill>
                  <a:srgbClr val="FF0000"/>
                </a:solidFill>
                <a:highlight>
                  <a:srgbClr val="FFFFFF"/>
                </a:highlight>
                <a:latin typeface="Cascadia Mono" panose="020B0609020000020004" pitchFamily="49" charset="0"/>
              </a:rPr>
              <a:t> Clicked</a:t>
            </a:r>
            <a:r>
              <a:rPr lang="en-US" sz="1200" dirty="0">
                <a:solidFill>
                  <a:srgbClr val="0000FF"/>
                </a:solidFill>
                <a:highlight>
                  <a:srgbClr val="FFFFFF"/>
                </a:highlight>
                <a:latin typeface="Cascadia Mono" panose="020B0609020000020004" pitchFamily="49" charset="0"/>
              </a:rPr>
              <a:t>="Operacion_Clicked"</a:t>
            </a:r>
            <a:r>
              <a:rPr lang="en-US" sz="1200" dirty="0">
                <a:solidFill>
                  <a:srgbClr val="FF0000"/>
                </a:solidFill>
                <a:highlight>
                  <a:srgbClr val="FFFFFF"/>
                </a:highlight>
                <a:latin typeface="Cascadia Mono" panose="020B0609020000020004" pitchFamily="49" charset="0"/>
              </a:rPr>
              <a:t> CommandParameter</a:t>
            </a:r>
            <a:r>
              <a:rPr lang="en-US" sz="1200" dirty="0">
                <a:solidFill>
                  <a:srgbClr val="0000FF"/>
                </a:solidFill>
                <a:highlight>
                  <a:srgbClr val="FFFFFF"/>
                </a:highlight>
                <a:latin typeface="Cascadia Mono" panose="020B0609020000020004" pitchFamily="49" charset="0"/>
              </a:rPr>
              <a:t>="/" /&gt;</a:t>
            </a:r>
            <a:endParaRPr lang="en-US"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Label</a:t>
            </a:r>
            <a:r>
              <a:rPr lang="es-DO" sz="1200" dirty="0">
                <a:solidFill>
                  <a:srgbClr val="FF0000"/>
                </a:solidFill>
                <a:highlight>
                  <a:srgbClr val="FFFFFF"/>
                </a:highlight>
                <a:latin typeface="Cascadia Mono" panose="020B0609020000020004" pitchFamily="49" charset="0"/>
              </a:rPr>
              <a:t> x</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Name</a:t>
            </a:r>
            <a:r>
              <a:rPr lang="es-DO" sz="1200" dirty="0">
                <a:solidFill>
                  <a:srgbClr val="0000FF"/>
                </a:solidFill>
                <a:highlight>
                  <a:srgbClr val="FFFFFF"/>
                </a:highlight>
                <a:latin typeface="Cascadia Mono" panose="020B0609020000020004" pitchFamily="49" charset="0"/>
              </a:rPr>
              <a:t>="resultadoLabel"</a:t>
            </a:r>
            <a:r>
              <a:rPr lang="es-DO" sz="1200" dirty="0">
                <a:solidFill>
                  <a:srgbClr val="FF0000"/>
                </a:solidFill>
                <a:highlight>
                  <a:srgbClr val="FFFFFF"/>
                </a:highlight>
                <a:latin typeface="Cascadia Mono" panose="020B0609020000020004" pitchFamily="49" charset="0"/>
              </a:rPr>
              <a:t> Text</a:t>
            </a:r>
            <a:r>
              <a:rPr lang="es-DO" sz="1200" dirty="0">
                <a:solidFill>
                  <a:srgbClr val="0000FF"/>
                </a:solidFill>
                <a:highlight>
                  <a:srgbClr val="FFFFFF"/>
                </a:highlight>
                <a:latin typeface="Cascadia Mono" panose="020B0609020000020004" pitchFamily="49" charset="0"/>
              </a:rPr>
              <a:t>="Resultado: "</a:t>
            </a:r>
            <a:r>
              <a:rPr lang="es-DO" sz="1200" dirty="0">
                <a:solidFill>
                  <a:srgbClr val="FF0000"/>
                </a:solidFill>
                <a:highlight>
                  <a:srgbClr val="FFFFFF"/>
                </a:highlight>
                <a:latin typeface="Cascadia Mono" panose="020B0609020000020004" pitchFamily="49" charset="0"/>
              </a:rPr>
              <a:t> FontSize</a:t>
            </a:r>
            <a:r>
              <a:rPr lang="es-DO" sz="1200" dirty="0">
                <a:solidFill>
                  <a:srgbClr val="0000FF"/>
                </a:solidFill>
                <a:highlight>
                  <a:srgbClr val="FFFFFF"/>
                </a:highlight>
                <a:latin typeface="Cascadia Mono" panose="020B0609020000020004" pitchFamily="49" charset="0"/>
              </a:rPr>
              <a:t>="18" /&gt;</a:t>
            </a:r>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StackLayout</a:t>
            </a:r>
            <a:r>
              <a:rPr lang="es-DO" sz="1200" dirty="0">
                <a:solidFill>
                  <a:srgbClr val="0000FF"/>
                </a:solidFill>
                <a:highlight>
                  <a:srgbClr val="FFFFFF"/>
                </a:highlight>
                <a:latin typeface="Cascadia Mono" panose="020B0609020000020004" pitchFamily="49" charset="0"/>
              </a:rPr>
              <a:t>&gt;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ContentPage</a:t>
            </a:r>
            <a:r>
              <a:rPr lang="es-DO" sz="1200" dirty="0">
                <a:solidFill>
                  <a:srgbClr val="0000FF"/>
                </a:solidFill>
                <a:highlight>
                  <a:srgbClr val="FFFFFF"/>
                </a:highlight>
                <a:latin typeface="Cascadia Mono" panose="020B0609020000020004" pitchFamily="49" charset="0"/>
              </a:rPr>
              <a:t>&gt;</a:t>
            </a:r>
            <a:endParaRPr lang="es-DO" sz="1200" dirty="0">
              <a:solidFill>
                <a:srgbClr val="000000"/>
              </a:solidFill>
              <a:highlight>
                <a:srgbClr val="FFFFFF"/>
              </a:highlight>
              <a:latin typeface="Cascadia Mono" panose="020B0609020000020004" pitchFamily="49" charset="0"/>
            </a:endParaRPr>
          </a:p>
        </p:txBody>
      </p:sp>
      <p:pic>
        <p:nvPicPr>
          <p:cNvPr id="5" name="Imagen 4">
            <a:extLst>
              <a:ext uri="{FF2B5EF4-FFF2-40B4-BE49-F238E27FC236}">
                <a16:creationId xmlns:a16="http://schemas.microsoft.com/office/drawing/2014/main" id="{4BF2338C-1E54-447B-8319-78F0F1D3AB88}"/>
              </a:ext>
            </a:extLst>
          </p:cNvPr>
          <p:cNvPicPr>
            <a:picLocks noChangeAspect="1"/>
          </p:cNvPicPr>
          <p:nvPr/>
        </p:nvPicPr>
        <p:blipFill>
          <a:blip r:embed="rId2"/>
          <a:stretch>
            <a:fillRect/>
          </a:stretch>
        </p:blipFill>
        <p:spPr>
          <a:xfrm>
            <a:off x="9281346" y="0"/>
            <a:ext cx="2689952" cy="6858000"/>
          </a:xfrm>
          <a:prstGeom prst="rect">
            <a:avLst/>
          </a:prstGeom>
        </p:spPr>
      </p:pic>
    </p:spTree>
    <p:extLst>
      <p:ext uri="{BB962C8B-B14F-4D97-AF65-F5344CB8AC3E}">
        <p14:creationId xmlns:p14="http://schemas.microsoft.com/office/powerpoint/2010/main" val="3494073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A63585A-5379-4B45-B949-FBADBC58F345}"/>
              </a:ext>
            </a:extLst>
          </p:cNvPr>
          <p:cNvSpPr txBox="1"/>
          <p:nvPr/>
        </p:nvSpPr>
        <p:spPr>
          <a:xfrm>
            <a:off x="261571" y="202027"/>
            <a:ext cx="11432197" cy="4647426"/>
          </a:xfrm>
          <a:prstGeom prst="rect">
            <a:avLst/>
          </a:prstGeom>
          <a:noFill/>
        </p:spPr>
        <p:txBody>
          <a:bodyPr wrap="square">
            <a:spAutoFit/>
          </a:bodyPr>
          <a:lstStyle/>
          <a:p>
            <a:pPr algn="just"/>
            <a:r>
              <a:rPr lang="es-ES" sz="2000" dirty="0"/>
              <a:t>Las estructuras </a:t>
            </a:r>
            <a:r>
              <a:rPr lang="es-ES" sz="2000" dirty="0">
                <a:highlight>
                  <a:srgbClr val="00FF00"/>
                </a:highlight>
              </a:rPr>
              <a:t>if y switch </a:t>
            </a:r>
            <a:r>
              <a:rPr lang="es-ES" sz="2000" dirty="0"/>
              <a:t>son ambas estructuras de control en programación. A continuación, las explicaré de manera conceptual:</a:t>
            </a:r>
          </a:p>
          <a:p>
            <a:pPr algn="just"/>
            <a:endParaRPr lang="es-ES" sz="2000" dirty="0"/>
          </a:p>
          <a:p>
            <a:pPr algn="just"/>
            <a:r>
              <a:rPr lang="es-ES" sz="2000" b="1" dirty="0">
                <a:highlight>
                  <a:srgbClr val="FFFF00"/>
                </a:highlight>
              </a:rPr>
              <a:t>If:  </a:t>
            </a:r>
            <a:r>
              <a:rPr lang="es-ES" sz="2000" dirty="0"/>
              <a:t>La instrucción if es una estructura de control condicional. Su propósito principal es ejecutar un bloque de código solo si se cumple una condición específica. Si la condición es verdadera, el código dentro del bloque if se ejecuta. Si es falsa, se puede ejecutar un bloque alternativo utilizando else. Esta estructura permite tomar decisiones en el flujo de ejecución del programa. Aquí tienes un ejemplo conceptual:</a:t>
            </a:r>
          </a:p>
          <a:p>
            <a:pPr algn="just"/>
            <a:endParaRPr lang="es-ES" sz="2000" dirty="0"/>
          </a:p>
          <a:p>
            <a:pPr algn="just"/>
            <a:endParaRPr lang="es-ES" sz="2000" b="1" dirty="0">
              <a:highlight>
                <a:srgbClr val="C0C0C0"/>
              </a:highlight>
            </a:endParaRPr>
          </a:p>
          <a:p>
            <a:pPr algn="just"/>
            <a:r>
              <a:rPr lang="es-ES" sz="2400" b="1" dirty="0">
                <a:highlight>
                  <a:srgbClr val="C0C0C0"/>
                </a:highlight>
              </a:rPr>
              <a:t>if (condición) {</a:t>
            </a:r>
          </a:p>
          <a:p>
            <a:pPr algn="just"/>
            <a:r>
              <a:rPr lang="es-ES" sz="2400" b="1" dirty="0">
                <a:highlight>
                  <a:srgbClr val="C0C0C0"/>
                </a:highlight>
              </a:rPr>
              <a:t>    // Código a ejecutar si la condición es verdadera</a:t>
            </a:r>
          </a:p>
          <a:p>
            <a:pPr algn="just"/>
            <a:r>
              <a:rPr lang="es-ES" sz="2400" b="1" dirty="0">
                <a:highlight>
                  <a:srgbClr val="C0C0C0"/>
                </a:highlight>
              </a:rPr>
              <a:t>} else {</a:t>
            </a:r>
          </a:p>
          <a:p>
            <a:pPr algn="just"/>
            <a:r>
              <a:rPr lang="es-ES" sz="2400" b="1" dirty="0">
                <a:highlight>
                  <a:srgbClr val="C0C0C0"/>
                </a:highlight>
              </a:rPr>
              <a:t>    // Código a ejecutar si la condición es falsa}</a:t>
            </a:r>
          </a:p>
          <a:p>
            <a:pPr algn="just"/>
            <a:endParaRPr lang="es-ES" sz="2000" dirty="0"/>
          </a:p>
        </p:txBody>
      </p:sp>
      <p:sp>
        <p:nvSpPr>
          <p:cNvPr id="7" name="Rectángulo: esquinas redondeadas 6">
            <a:extLst>
              <a:ext uri="{FF2B5EF4-FFF2-40B4-BE49-F238E27FC236}">
                <a16:creationId xmlns:a16="http://schemas.microsoft.com/office/drawing/2014/main" id="{9D6CF05C-AF56-403C-8F7A-03DEA0ACC752}"/>
              </a:ext>
            </a:extLst>
          </p:cNvPr>
          <p:cNvSpPr/>
          <p:nvPr/>
        </p:nvSpPr>
        <p:spPr>
          <a:xfrm>
            <a:off x="8524142" y="2417350"/>
            <a:ext cx="1134207" cy="509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INICIO</a:t>
            </a:r>
            <a:endParaRPr lang="es-DO" dirty="0"/>
          </a:p>
        </p:txBody>
      </p:sp>
      <p:sp>
        <p:nvSpPr>
          <p:cNvPr id="8" name="Rectángulo: esquinas redondeadas 7">
            <a:extLst>
              <a:ext uri="{FF2B5EF4-FFF2-40B4-BE49-F238E27FC236}">
                <a16:creationId xmlns:a16="http://schemas.microsoft.com/office/drawing/2014/main" id="{ACAE26E5-7356-4C40-8341-522289E44CA8}"/>
              </a:ext>
            </a:extLst>
          </p:cNvPr>
          <p:cNvSpPr/>
          <p:nvPr/>
        </p:nvSpPr>
        <p:spPr>
          <a:xfrm>
            <a:off x="8524142" y="6440844"/>
            <a:ext cx="1134207" cy="339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FIN</a:t>
            </a:r>
            <a:endParaRPr lang="es-DO" dirty="0"/>
          </a:p>
        </p:txBody>
      </p:sp>
      <p:sp>
        <p:nvSpPr>
          <p:cNvPr id="9" name="Rombo 8">
            <a:extLst>
              <a:ext uri="{FF2B5EF4-FFF2-40B4-BE49-F238E27FC236}">
                <a16:creationId xmlns:a16="http://schemas.microsoft.com/office/drawing/2014/main" id="{6BF4393B-7C9C-4BD3-91E7-E9280AA0B218}"/>
              </a:ext>
            </a:extLst>
          </p:cNvPr>
          <p:cNvSpPr/>
          <p:nvPr/>
        </p:nvSpPr>
        <p:spPr>
          <a:xfrm>
            <a:off x="8475785" y="4183649"/>
            <a:ext cx="1134207" cy="116157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IF &gt;18</a:t>
            </a:r>
            <a:endParaRPr lang="es-DO" dirty="0"/>
          </a:p>
        </p:txBody>
      </p:sp>
      <p:sp>
        <p:nvSpPr>
          <p:cNvPr id="14" name="Rectángulo 13">
            <a:extLst>
              <a:ext uri="{FF2B5EF4-FFF2-40B4-BE49-F238E27FC236}">
                <a16:creationId xmlns:a16="http://schemas.microsoft.com/office/drawing/2014/main" id="{24D1E9B5-B589-4F40-998E-208D6C8786DE}"/>
              </a:ext>
            </a:extLst>
          </p:cNvPr>
          <p:cNvSpPr/>
          <p:nvPr/>
        </p:nvSpPr>
        <p:spPr>
          <a:xfrm>
            <a:off x="6567854" y="4492868"/>
            <a:ext cx="1582616" cy="5363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NO TIENES PASES DE 8PM</a:t>
            </a:r>
            <a:endParaRPr lang="es-DO" dirty="0"/>
          </a:p>
        </p:txBody>
      </p:sp>
      <p:sp>
        <p:nvSpPr>
          <p:cNvPr id="16" name="Rectángulo 15">
            <a:extLst>
              <a:ext uri="{FF2B5EF4-FFF2-40B4-BE49-F238E27FC236}">
                <a16:creationId xmlns:a16="http://schemas.microsoft.com/office/drawing/2014/main" id="{029E42CC-F999-4FE3-9FC4-9BB12FAB4F24}"/>
              </a:ext>
            </a:extLst>
          </p:cNvPr>
          <p:cNvSpPr/>
          <p:nvPr/>
        </p:nvSpPr>
        <p:spPr>
          <a:xfrm>
            <a:off x="9935307" y="4492868"/>
            <a:ext cx="1758461" cy="53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PUEDES PASAR DE LA 8: 00 PM</a:t>
            </a:r>
            <a:endParaRPr lang="es-DO" dirty="0"/>
          </a:p>
        </p:txBody>
      </p:sp>
      <p:cxnSp>
        <p:nvCxnSpPr>
          <p:cNvPr id="18" name="Conector recto de flecha 17">
            <a:extLst>
              <a:ext uri="{FF2B5EF4-FFF2-40B4-BE49-F238E27FC236}">
                <a16:creationId xmlns:a16="http://schemas.microsoft.com/office/drawing/2014/main" id="{C294921A-13A3-441E-8FC8-6502BBC46E13}"/>
              </a:ext>
            </a:extLst>
          </p:cNvPr>
          <p:cNvCxnSpPr>
            <a:endCxn id="9" idx="0"/>
          </p:cNvCxnSpPr>
          <p:nvPr/>
        </p:nvCxnSpPr>
        <p:spPr>
          <a:xfrm>
            <a:off x="9042888" y="3683977"/>
            <a:ext cx="1" cy="499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1B25551C-9DF3-4FF6-8947-40344BBB06BC}"/>
              </a:ext>
            </a:extLst>
          </p:cNvPr>
          <p:cNvCxnSpPr>
            <a:stCxn id="9" idx="3"/>
            <a:endCxn id="16" idx="1"/>
          </p:cNvCxnSpPr>
          <p:nvPr/>
        </p:nvCxnSpPr>
        <p:spPr>
          <a:xfrm flipV="1">
            <a:off x="9609992" y="4761034"/>
            <a:ext cx="325315" cy="3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78E54BDA-EA28-40D9-A253-F521DFAF7D5B}"/>
              </a:ext>
            </a:extLst>
          </p:cNvPr>
          <p:cNvCxnSpPr>
            <a:stCxn id="9" idx="1"/>
          </p:cNvCxnSpPr>
          <p:nvPr/>
        </p:nvCxnSpPr>
        <p:spPr>
          <a:xfrm flipH="1" flipV="1">
            <a:off x="8150470" y="4761033"/>
            <a:ext cx="325315" cy="3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B4A26E70-BF24-4FC1-94B6-210D35C028DD}"/>
              </a:ext>
            </a:extLst>
          </p:cNvPr>
          <p:cNvCxnSpPr>
            <a:cxnSpLocks/>
          </p:cNvCxnSpPr>
          <p:nvPr/>
        </p:nvCxnSpPr>
        <p:spPr>
          <a:xfrm flipV="1">
            <a:off x="7359162" y="3566644"/>
            <a:ext cx="0" cy="862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36BC534E-0D1F-4EFA-8A55-C72284A2E4B3}"/>
              </a:ext>
            </a:extLst>
          </p:cNvPr>
          <p:cNvCxnSpPr>
            <a:stCxn id="16" idx="2"/>
          </p:cNvCxnSpPr>
          <p:nvPr/>
        </p:nvCxnSpPr>
        <p:spPr>
          <a:xfrm flipH="1">
            <a:off x="10814537" y="5029199"/>
            <a:ext cx="1" cy="817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Diagrama de flujo: documento 26">
            <a:extLst>
              <a:ext uri="{FF2B5EF4-FFF2-40B4-BE49-F238E27FC236}">
                <a16:creationId xmlns:a16="http://schemas.microsoft.com/office/drawing/2014/main" id="{B893BEB6-14F8-4C4C-9965-DA0A9788362F}"/>
              </a:ext>
            </a:extLst>
          </p:cNvPr>
          <p:cNvSpPr/>
          <p:nvPr/>
        </p:nvSpPr>
        <p:spPr>
          <a:xfrm>
            <a:off x="8224106" y="5524973"/>
            <a:ext cx="1734280" cy="66210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FIESTA HASTA TARDE. 🎪</a:t>
            </a:r>
            <a:endParaRPr lang="es-DO" dirty="0"/>
          </a:p>
        </p:txBody>
      </p:sp>
      <p:cxnSp>
        <p:nvCxnSpPr>
          <p:cNvPr id="29" name="Conector recto de flecha 28">
            <a:extLst>
              <a:ext uri="{FF2B5EF4-FFF2-40B4-BE49-F238E27FC236}">
                <a16:creationId xmlns:a16="http://schemas.microsoft.com/office/drawing/2014/main" id="{F9C8D9D9-A5BE-4A57-9A4D-60E03A5838A0}"/>
              </a:ext>
            </a:extLst>
          </p:cNvPr>
          <p:cNvCxnSpPr>
            <a:endCxn id="27" idx="3"/>
          </p:cNvCxnSpPr>
          <p:nvPr/>
        </p:nvCxnSpPr>
        <p:spPr>
          <a:xfrm flipH="1">
            <a:off x="9958386" y="5731592"/>
            <a:ext cx="929787" cy="124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289E8AFB-EAF3-430E-8437-E04F6B7A1512}"/>
              </a:ext>
            </a:extLst>
          </p:cNvPr>
          <p:cNvCxnSpPr>
            <a:cxnSpLocks/>
          </p:cNvCxnSpPr>
          <p:nvPr/>
        </p:nvCxnSpPr>
        <p:spPr>
          <a:xfrm>
            <a:off x="7359162" y="3566644"/>
            <a:ext cx="6945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ángulo 32">
            <a:extLst>
              <a:ext uri="{FF2B5EF4-FFF2-40B4-BE49-F238E27FC236}">
                <a16:creationId xmlns:a16="http://schemas.microsoft.com/office/drawing/2014/main" id="{C4DE63FA-E1D5-42DF-B741-8F256AF4DEC4}"/>
              </a:ext>
            </a:extLst>
          </p:cNvPr>
          <p:cNvSpPr/>
          <p:nvPr/>
        </p:nvSpPr>
        <p:spPr>
          <a:xfrm>
            <a:off x="8053754" y="3256556"/>
            <a:ext cx="2074984" cy="53633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ERES MAYOR DE EDAD?</a:t>
            </a:r>
            <a:endParaRPr lang="es-DO" dirty="0"/>
          </a:p>
        </p:txBody>
      </p:sp>
      <p:cxnSp>
        <p:nvCxnSpPr>
          <p:cNvPr id="38" name="Conector recto de flecha 37">
            <a:extLst>
              <a:ext uri="{FF2B5EF4-FFF2-40B4-BE49-F238E27FC236}">
                <a16:creationId xmlns:a16="http://schemas.microsoft.com/office/drawing/2014/main" id="{1DE6788C-3F41-4952-B55F-75255BE8CCFE}"/>
              </a:ext>
            </a:extLst>
          </p:cNvPr>
          <p:cNvCxnSpPr>
            <a:stCxn id="27" idx="2"/>
            <a:endCxn id="8" idx="0"/>
          </p:cNvCxnSpPr>
          <p:nvPr/>
        </p:nvCxnSpPr>
        <p:spPr>
          <a:xfrm>
            <a:off x="9091246" y="6143309"/>
            <a:ext cx="0" cy="297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ector recto de flecha 40">
            <a:extLst>
              <a:ext uri="{FF2B5EF4-FFF2-40B4-BE49-F238E27FC236}">
                <a16:creationId xmlns:a16="http://schemas.microsoft.com/office/drawing/2014/main" id="{A70D7079-7C03-41F4-9F0D-6CC4D1CC801B}"/>
              </a:ext>
            </a:extLst>
          </p:cNvPr>
          <p:cNvCxnSpPr>
            <a:stCxn id="7" idx="2"/>
            <a:endCxn id="33" idx="0"/>
          </p:cNvCxnSpPr>
          <p:nvPr/>
        </p:nvCxnSpPr>
        <p:spPr>
          <a:xfrm>
            <a:off x="9091246" y="2927304"/>
            <a:ext cx="0" cy="329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ector recto de flecha 46">
            <a:extLst>
              <a:ext uri="{FF2B5EF4-FFF2-40B4-BE49-F238E27FC236}">
                <a16:creationId xmlns:a16="http://schemas.microsoft.com/office/drawing/2014/main" id="{43A63520-3EE6-46E5-8492-78FF76D8E8A7}"/>
              </a:ext>
            </a:extLst>
          </p:cNvPr>
          <p:cNvCxnSpPr>
            <a:stCxn id="9" idx="2"/>
            <a:endCxn id="27" idx="0"/>
          </p:cNvCxnSpPr>
          <p:nvPr/>
        </p:nvCxnSpPr>
        <p:spPr>
          <a:xfrm>
            <a:off x="9042889" y="5345227"/>
            <a:ext cx="48357" cy="1797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765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F5CEB9-3189-40C6-A2CE-1C95A5F932CF}"/>
              </a:ext>
            </a:extLst>
          </p:cNvPr>
          <p:cNvSpPr txBox="1"/>
          <p:nvPr/>
        </p:nvSpPr>
        <p:spPr>
          <a:xfrm>
            <a:off x="498963" y="335845"/>
            <a:ext cx="5597037" cy="5909310"/>
          </a:xfrm>
          <a:prstGeom prst="rect">
            <a:avLst/>
          </a:prstGeom>
          <a:noFill/>
        </p:spPr>
        <p:txBody>
          <a:bodyPr wrap="square">
            <a:spAutoFit/>
          </a:bodyPr>
          <a:lstStyle/>
          <a:p>
            <a:pPr algn="just"/>
            <a:r>
              <a:rPr lang="es-ES" sz="1800" b="1" dirty="0">
                <a:highlight>
                  <a:srgbClr val="FFFF00"/>
                </a:highlight>
              </a:rPr>
              <a:t>Switch:  </a:t>
            </a:r>
            <a:r>
              <a:rPr lang="es-ES" sz="1800" dirty="0"/>
              <a:t>La instrucción switch es otra estructura de control condicional, pero se usa cuando se tienen múltiples condiciones posibles y se desea ejecutar diferentes bloques de código según el valor de una variable. En lugar de tener múltiples sentencias if-else, se puede utilizar un switch para hacer el código más limpio y legible. Aquí hay un ejemplo conceptual:</a:t>
            </a:r>
          </a:p>
          <a:p>
            <a:pPr algn="just"/>
            <a:endParaRPr lang="es-ES" sz="1800" dirty="0"/>
          </a:p>
          <a:p>
            <a:pPr algn="just"/>
            <a:r>
              <a:rPr lang="es-ES" sz="1800" b="1" dirty="0">
                <a:highlight>
                  <a:srgbClr val="C0C0C0"/>
                </a:highlight>
              </a:rPr>
              <a:t>switch (variable) {</a:t>
            </a:r>
          </a:p>
          <a:p>
            <a:pPr algn="just"/>
            <a:r>
              <a:rPr lang="es-ES" sz="1800" b="1" dirty="0">
                <a:highlight>
                  <a:srgbClr val="C0C0C0"/>
                </a:highlight>
              </a:rPr>
              <a:t>    case valor1:</a:t>
            </a:r>
          </a:p>
          <a:p>
            <a:pPr algn="just"/>
            <a:r>
              <a:rPr lang="es-ES" sz="1800" b="1" dirty="0">
                <a:highlight>
                  <a:srgbClr val="C0C0C0"/>
                </a:highlight>
              </a:rPr>
              <a:t>        // Código a ejecutar si variable es igual a valor1</a:t>
            </a:r>
          </a:p>
          <a:p>
            <a:pPr algn="just"/>
            <a:r>
              <a:rPr lang="es-ES" sz="1800" b="1" dirty="0">
                <a:highlight>
                  <a:srgbClr val="C0C0C0"/>
                </a:highlight>
              </a:rPr>
              <a:t>        break;</a:t>
            </a:r>
          </a:p>
          <a:p>
            <a:pPr algn="just"/>
            <a:r>
              <a:rPr lang="es-ES" sz="1800" b="1" dirty="0">
                <a:highlight>
                  <a:srgbClr val="C0C0C0"/>
                </a:highlight>
              </a:rPr>
              <a:t>    case valor2:</a:t>
            </a:r>
          </a:p>
          <a:p>
            <a:pPr algn="just"/>
            <a:r>
              <a:rPr lang="es-ES" sz="1800" b="1" dirty="0">
                <a:highlight>
                  <a:srgbClr val="C0C0C0"/>
                </a:highlight>
              </a:rPr>
              <a:t>        // Código a ejecutar si variable es igual a valor2</a:t>
            </a:r>
          </a:p>
          <a:p>
            <a:pPr algn="just"/>
            <a:r>
              <a:rPr lang="es-ES" sz="1800" b="1" dirty="0">
                <a:highlight>
                  <a:srgbClr val="C0C0C0"/>
                </a:highlight>
              </a:rPr>
              <a:t>        break;</a:t>
            </a:r>
          </a:p>
          <a:p>
            <a:pPr algn="just"/>
            <a:r>
              <a:rPr lang="es-ES" sz="1800" b="1" dirty="0">
                <a:highlight>
                  <a:srgbClr val="C0C0C0"/>
                </a:highlight>
              </a:rPr>
              <a:t>    // Más casos según sea necesario</a:t>
            </a:r>
          </a:p>
          <a:p>
            <a:pPr algn="just"/>
            <a:r>
              <a:rPr lang="es-ES" sz="1800" b="1" dirty="0">
                <a:highlight>
                  <a:srgbClr val="C0C0C0"/>
                </a:highlight>
              </a:rPr>
              <a:t>    default:</a:t>
            </a:r>
          </a:p>
          <a:p>
            <a:pPr algn="just"/>
            <a:r>
              <a:rPr lang="es-ES" sz="1800" b="1" dirty="0">
                <a:highlight>
                  <a:srgbClr val="C0C0C0"/>
                </a:highlight>
              </a:rPr>
              <a:t>        // Código a ejecutar si variable no coincide con ningún caso</a:t>
            </a:r>
          </a:p>
          <a:p>
            <a:pPr algn="just"/>
            <a:r>
              <a:rPr lang="es-ES" sz="1800" b="1" dirty="0">
                <a:highlight>
                  <a:srgbClr val="C0C0C0"/>
                </a:highlight>
              </a:rPr>
              <a:t>        break;</a:t>
            </a:r>
          </a:p>
          <a:p>
            <a:pPr algn="just"/>
            <a:r>
              <a:rPr lang="es-ES" sz="1800" b="1" dirty="0">
                <a:highlight>
                  <a:srgbClr val="C0C0C0"/>
                </a:highlight>
              </a:rPr>
              <a:t>}</a:t>
            </a:r>
          </a:p>
        </p:txBody>
      </p:sp>
      <p:sp>
        <p:nvSpPr>
          <p:cNvPr id="4" name="AutoShape 2" descr="switch">
            <a:extLst>
              <a:ext uri="{FF2B5EF4-FFF2-40B4-BE49-F238E27FC236}">
                <a16:creationId xmlns:a16="http://schemas.microsoft.com/office/drawing/2014/main" id="{C5306F4B-2D23-43E2-94FA-54D6F9F0B62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5" name="Imagen 4">
            <a:extLst>
              <a:ext uri="{FF2B5EF4-FFF2-40B4-BE49-F238E27FC236}">
                <a16:creationId xmlns:a16="http://schemas.microsoft.com/office/drawing/2014/main" id="{ABB5D728-0E72-47E4-B631-5B9CDBDF582E}"/>
              </a:ext>
            </a:extLst>
          </p:cNvPr>
          <p:cNvPicPr>
            <a:picLocks noChangeAspect="1"/>
          </p:cNvPicPr>
          <p:nvPr/>
        </p:nvPicPr>
        <p:blipFill>
          <a:blip r:embed="rId2"/>
          <a:stretch>
            <a:fillRect/>
          </a:stretch>
        </p:blipFill>
        <p:spPr>
          <a:xfrm>
            <a:off x="6248400" y="968750"/>
            <a:ext cx="5848901" cy="4615699"/>
          </a:xfrm>
          <a:prstGeom prst="rect">
            <a:avLst/>
          </a:prstGeom>
        </p:spPr>
      </p:pic>
    </p:spTree>
    <p:extLst>
      <p:ext uri="{BB962C8B-B14F-4D97-AF65-F5344CB8AC3E}">
        <p14:creationId xmlns:p14="http://schemas.microsoft.com/office/powerpoint/2010/main" val="2433810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1F40DC-19C5-40AB-8BEC-E2043A7DC30B}"/>
              </a:ext>
            </a:extLst>
          </p:cNvPr>
          <p:cNvSpPr txBox="1"/>
          <p:nvPr/>
        </p:nvSpPr>
        <p:spPr>
          <a:xfrm>
            <a:off x="203509" y="460173"/>
            <a:ext cx="7178598" cy="6270947"/>
          </a:xfrm>
          <a:prstGeom prst="rect">
            <a:avLst/>
          </a:prstGeom>
          <a:noFill/>
        </p:spPr>
        <p:txBody>
          <a:bodyPr wrap="square">
            <a:spAutoFit/>
          </a:bodyPr>
          <a:lstStyle/>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System.Collections.Generic;</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System.ComponentModel;</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System.Linq;</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System.Text;</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System.Threading.Tasks;</a:t>
            </a:r>
          </a:p>
          <a:p>
            <a:r>
              <a:rPr lang="es-DO" sz="550" dirty="0">
                <a:solidFill>
                  <a:srgbClr val="0000FF"/>
                </a:solidFill>
                <a:highlight>
                  <a:srgbClr val="FFFFFF"/>
                </a:highlight>
                <a:latin typeface="Cascadia Mono" panose="020B0609020000020004" pitchFamily="49" charset="0"/>
              </a:rPr>
              <a:t>using</a:t>
            </a:r>
            <a:r>
              <a:rPr lang="es-DO" sz="550" dirty="0">
                <a:solidFill>
                  <a:srgbClr val="000000"/>
                </a:solidFill>
                <a:highlight>
                  <a:srgbClr val="FFFFFF"/>
                </a:highlight>
                <a:latin typeface="Cascadia Mono" panose="020B0609020000020004" pitchFamily="49" charset="0"/>
              </a:rPr>
              <a:t> Xamarin.Forms;</a:t>
            </a:r>
          </a:p>
          <a:p>
            <a:endParaRPr lang="es-DO" sz="550" dirty="0">
              <a:solidFill>
                <a:srgbClr val="000000"/>
              </a:solidFill>
              <a:highlight>
                <a:srgbClr val="FFFFFF"/>
              </a:highlight>
              <a:latin typeface="Cascadia Mono" panose="020B0609020000020004" pitchFamily="49" charset="0"/>
            </a:endParaRPr>
          </a:p>
          <a:p>
            <a:r>
              <a:rPr lang="es-DO" sz="550" dirty="0">
                <a:solidFill>
                  <a:srgbClr val="0000FF"/>
                </a:solidFill>
                <a:highlight>
                  <a:srgbClr val="FFFFFF"/>
                </a:highlight>
                <a:latin typeface="Cascadia Mono" panose="020B0609020000020004" pitchFamily="49" charset="0"/>
              </a:rPr>
              <a:t>namespace</a:t>
            </a:r>
            <a:r>
              <a:rPr lang="es-DO" sz="550" dirty="0">
                <a:solidFill>
                  <a:srgbClr val="000000"/>
                </a:solidFill>
                <a:highlight>
                  <a:srgbClr val="FFFFFF"/>
                </a:highlight>
                <a:latin typeface="Cascadia Mono" panose="020B0609020000020004" pitchFamily="49" charset="0"/>
              </a:rPr>
              <a:t> ManejoExcepciones1</a:t>
            </a:r>
          </a:p>
          <a:p>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public</a:t>
            </a:r>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partial</a:t>
            </a:r>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class</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MainPage</a:t>
            </a:r>
            <a:r>
              <a:rPr lang="es-DO" sz="550" dirty="0">
                <a:solidFill>
                  <a:srgbClr val="000000"/>
                </a:solidFill>
                <a:highlight>
                  <a:srgbClr val="FFFFFF"/>
                </a:highlight>
                <a:latin typeface="Cascadia Mono" panose="020B0609020000020004" pitchFamily="49" charset="0"/>
              </a:rPr>
              <a:t> : </a:t>
            </a:r>
            <a:r>
              <a:rPr lang="es-DO" sz="550" dirty="0">
                <a:solidFill>
                  <a:srgbClr val="2B91AF"/>
                </a:solidFill>
                <a:highlight>
                  <a:srgbClr val="FFFFFF"/>
                </a:highlight>
                <a:latin typeface="Cascadia Mono" panose="020B0609020000020004" pitchFamily="49" charset="0"/>
              </a:rPr>
              <a:t>ContentPage</a:t>
            </a:r>
            <a:endParaRPr lang="es-DO" sz="550" dirty="0">
              <a:solidFill>
                <a:srgbClr val="000000"/>
              </a:solidFill>
              <a:highlight>
                <a:srgbClr val="FFFFFF"/>
              </a:highlight>
              <a:latin typeface="Cascadia Mono" panose="020B0609020000020004" pitchFamily="49" charset="0"/>
            </a:endParaRP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public</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MainPage</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InitializeComponent();</a:t>
            </a:r>
          </a:p>
          <a:p>
            <a:r>
              <a:rPr lang="es-DO" sz="550" dirty="0">
                <a:solidFill>
                  <a:srgbClr val="000000"/>
                </a:solidFill>
                <a:highlight>
                  <a:srgbClr val="FFFFFF"/>
                </a:highlight>
                <a:latin typeface="Cascadia Mono" panose="020B0609020000020004" pitchFamily="49" charset="0"/>
              </a:rPr>
              <a:t>        }</a:t>
            </a:r>
          </a:p>
          <a:p>
            <a:endParaRPr lang="es-DO" sz="550" dirty="0">
              <a:solidFill>
                <a:srgbClr val="000000"/>
              </a:solidFill>
              <a:highlight>
                <a:srgbClr val="FFFFFF"/>
              </a:highlight>
              <a:latin typeface="Cascadia Mono" panose="020B0609020000020004" pitchFamily="49" charset="0"/>
            </a:endParaRPr>
          </a:p>
          <a:p>
            <a:r>
              <a:rPr lang="en-US" sz="550" dirty="0">
                <a:solidFill>
                  <a:srgbClr val="000000"/>
                </a:solidFill>
                <a:highlight>
                  <a:srgbClr val="FFFFFF"/>
                </a:highlight>
                <a:latin typeface="Cascadia Mono" panose="020B0609020000020004" pitchFamily="49" charset="0"/>
              </a:rPr>
              <a:t>        </a:t>
            </a:r>
            <a:r>
              <a:rPr lang="en-US" sz="550" dirty="0">
                <a:solidFill>
                  <a:srgbClr val="0000FF"/>
                </a:solidFill>
                <a:highlight>
                  <a:srgbClr val="FFFFFF"/>
                </a:highlight>
                <a:latin typeface="Cascadia Mono" panose="020B0609020000020004" pitchFamily="49" charset="0"/>
              </a:rPr>
              <a:t>private</a:t>
            </a:r>
            <a:r>
              <a:rPr lang="en-US" sz="550" dirty="0">
                <a:solidFill>
                  <a:srgbClr val="000000"/>
                </a:solidFill>
                <a:highlight>
                  <a:srgbClr val="FFFFFF"/>
                </a:highlight>
                <a:latin typeface="Cascadia Mono" panose="020B0609020000020004" pitchFamily="49" charset="0"/>
              </a:rPr>
              <a:t> </a:t>
            </a:r>
            <a:r>
              <a:rPr lang="en-US" sz="550" dirty="0">
                <a:solidFill>
                  <a:srgbClr val="0000FF"/>
                </a:solidFill>
                <a:highlight>
                  <a:srgbClr val="FFFFFF"/>
                </a:highlight>
                <a:latin typeface="Cascadia Mono" panose="020B0609020000020004" pitchFamily="49" charset="0"/>
              </a:rPr>
              <a:t>void</a:t>
            </a:r>
            <a:r>
              <a:rPr lang="en-US" sz="550" dirty="0">
                <a:solidFill>
                  <a:srgbClr val="000000"/>
                </a:solidFill>
                <a:highlight>
                  <a:srgbClr val="FFFFFF"/>
                </a:highlight>
                <a:latin typeface="Cascadia Mono" panose="020B0609020000020004" pitchFamily="49" charset="0"/>
              </a:rPr>
              <a:t> Operacion_Clicked(</a:t>
            </a:r>
            <a:r>
              <a:rPr lang="en-US" sz="550" dirty="0">
                <a:solidFill>
                  <a:srgbClr val="0000FF"/>
                </a:solidFill>
                <a:highlight>
                  <a:srgbClr val="FFFFFF"/>
                </a:highlight>
                <a:latin typeface="Cascadia Mono" panose="020B0609020000020004" pitchFamily="49" charset="0"/>
              </a:rPr>
              <a:t>object</a:t>
            </a:r>
            <a:r>
              <a:rPr lang="en-US" sz="550" dirty="0">
                <a:solidFill>
                  <a:srgbClr val="000000"/>
                </a:solidFill>
                <a:highlight>
                  <a:srgbClr val="FFFFFF"/>
                </a:highlight>
                <a:latin typeface="Cascadia Mono" panose="020B0609020000020004" pitchFamily="49" charset="0"/>
              </a:rPr>
              <a:t> sender, </a:t>
            </a:r>
            <a:r>
              <a:rPr lang="en-US" sz="550" dirty="0">
                <a:solidFill>
                  <a:srgbClr val="2B91AF"/>
                </a:solidFill>
                <a:highlight>
                  <a:srgbClr val="FFFFFF"/>
                </a:highlight>
                <a:latin typeface="Cascadia Mono" panose="020B0609020000020004" pitchFamily="49" charset="0"/>
              </a:rPr>
              <a:t>EventArgs</a:t>
            </a:r>
            <a:r>
              <a:rPr lang="en-US" sz="550" dirty="0">
                <a:solidFill>
                  <a:srgbClr val="000000"/>
                </a:solidFill>
                <a:highlight>
                  <a:srgbClr val="FFFFFF"/>
                </a:highlight>
                <a:latin typeface="Cascadia Mono" panose="020B0609020000020004" pitchFamily="49" charset="0"/>
              </a:rPr>
              <a:t> e)</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Button</a:t>
            </a:r>
            <a:r>
              <a:rPr lang="es-DO" sz="550" dirty="0">
                <a:solidFill>
                  <a:srgbClr val="000000"/>
                </a:solidFill>
                <a:highlight>
                  <a:srgbClr val="FFFFFF"/>
                </a:highlight>
                <a:latin typeface="Cascadia Mono" panose="020B0609020000020004" pitchFamily="49" charset="0"/>
              </a:rPr>
              <a:t> button = (</a:t>
            </a:r>
            <a:r>
              <a:rPr lang="es-DO" sz="550" dirty="0">
                <a:solidFill>
                  <a:srgbClr val="2B91AF"/>
                </a:solidFill>
                <a:highlight>
                  <a:srgbClr val="FFFFFF"/>
                </a:highlight>
                <a:latin typeface="Cascadia Mono" panose="020B0609020000020004" pitchFamily="49" charset="0"/>
              </a:rPr>
              <a:t>Button</a:t>
            </a:r>
            <a:r>
              <a:rPr lang="es-DO" sz="550" dirty="0">
                <a:solidFill>
                  <a:srgbClr val="000000"/>
                </a:solidFill>
                <a:highlight>
                  <a:srgbClr val="FFFFFF"/>
                </a:highlight>
                <a:latin typeface="Cascadia Mono" panose="020B0609020000020004" pitchFamily="49" charset="0"/>
              </a:rPr>
              <a:t>)sender;</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string</a:t>
            </a:r>
            <a:r>
              <a:rPr lang="es-DO" sz="550" dirty="0">
                <a:solidFill>
                  <a:srgbClr val="000000"/>
                </a:solidFill>
                <a:highlight>
                  <a:srgbClr val="FFFFFF"/>
                </a:highlight>
                <a:latin typeface="Cascadia Mono" panose="020B0609020000020004" pitchFamily="49" charset="0"/>
              </a:rPr>
              <a:t> operacion = button.CommandParameter.ToString();</a:t>
            </a:r>
          </a:p>
          <a:p>
            <a:endParaRPr lang="es-DO" sz="550" dirty="0">
              <a:solidFill>
                <a:srgbClr val="000000"/>
              </a:solidFill>
              <a:highlight>
                <a:srgbClr val="FFFFFF"/>
              </a:highlight>
              <a:latin typeface="Cascadia Mono" panose="020B0609020000020004" pitchFamily="49" charset="0"/>
            </a:endParaRP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try</a:t>
            </a:r>
            <a:endParaRPr lang="es-DO" sz="550" dirty="0">
              <a:solidFill>
                <a:srgbClr val="000000"/>
              </a:solidFill>
              <a:highlight>
                <a:srgbClr val="FFFFFF"/>
              </a:highlight>
              <a:latin typeface="Cascadia Mono" panose="020B0609020000020004" pitchFamily="49" charset="0"/>
            </a:endParaRPr>
          </a:p>
          <a:p>
            <a:r>
              <a:rPr lang="es-DO" sz="550" dirty="0">
                <a:solidFill>
                  <a:srgbClr val="000000"/>
                </a:solidFill>
                <a:highlight>
                  <a:srgbClr val="FFFFFF"/>
                </a:highlight>
                <a:latin typeface="Cascadia Mono" panose="020B0609020000020004" pitchFamily="49" charset="0"/>
              </a:rPr>
              <a:t>            {</a:t>
            </a:r>
          </a:p>
          <a:p>
            <a:r>
              <a:rPr lang="pt-BR" sz="550" dirty="0">
                <a:solidFill>
                  <a:srgbClr val="000000"/>
                </a:solidFill>
                <a:highlight>
                  <a:srgbClr val="FFFFFF"/>
                </a:highlight>
                <a:latin typeface="Cascadia Mono" panose="020B0609020000020004" pitchFamily="49" charset="0"/>
              </a:rPr>
              <a:t>                </a:t>
            </a:r>
            <a:r>
              <a:rPr lang="pt-BR" sz="550" dirty="0">
                <a:solidFill>
                  <a:srgbClr val="0000FF"/>
                </a:solidFill>
                <a:highlight>
                  <a:srgbClr val="FFFFFF"/>
                </a:highlight>
                <a:latin typeface="Cascadia Mono" panose="020B0609020000020004" pitchFamily="49" charset="0"/>
              </a:rPr>
              <a:t>double</a:t>
            </a:r>
            <a:r>
              <a:rPr lang="pt-BR" sz="550" dirty="0">
                <a:solidFill>
                  <a:srgbClr val="000000"/>
                </a:solidFill>
                <a:highlight>
                  <a:srgbClr val="FFFFFF"/>
                </a:highlight>
                <a:latin typeface="Cascadia Mono" panose="020B0609020000020004" pitchFamily="49" charset="0"/>
              </a:rPr>
              <a:t> num1 = </a:t>
            </a:r>
            <a:r>
              <a:rPr lang="pt-BR" sz="550" dirty="0">
                <a:solidFill>
                  <a:srgbClr val="2B91AF"/>
                </a:solidFill>
                <a:highlight>
                  <a:srgbClr val="FFFFFF"/>
                </a:highlight>
                <a:latin typeface="Cascadia Mono" panose="020B0609020000020004" pitchFamily="49" charset="0"/>
              </a:rPr>
              <a:t>Convert</a:t>
            </a:r>
            <a:r>
              <a:rPr lang="pt-BR" sz="550" dirty="0">
                <a:solidFill>
                  <a:srgbClr val="000000"/>
                </a:solidFill>
                <a:highlight>
                  <a:srgbClr val="FFFFFF"/>
                </a:highlight>
                <a:latin typeface="Cascadia Mono" panose="020B0609020000020004" pitchFamily="49" charset="0"/>
              </a:rPr>
              <a:t>.ToDouble(num1Entry.Text);</a:t>
            </a:r>
          </a:p>
          <a:p>
            <a:r>
              <a:rPr lang="pt-BR" sz="550" dirty="0">
                <a:solidFill>
                  <a:srgbClr val="000000"/>
                </a:solidFill>
                <a:highlight>
                  <a:srgbClr val="FFFFFF"/>
                </a:highlight>
                <a:latin typeface="Cascadia Mono" panose="020B0609020000020004" pitchFamily="49" charset="0"/>
              </a:rPr>
              <a:t>                </a:t>
            </a:r>
            <a:r>
              <a:rPr lang="pt-BR" sz="550" dirty="0">
                <a:solidFill>
                  <a:srgbClr val="0000FF"/>
                </a:solidFill>
                <a:highlight>
                  <a:srgbClr val="FFFFFF"/>
                </a:highlight>
                <a:latin typeface="Cascadia Mono" panose="020B0609020000020004" pitchFamily="49" charset="0"/>
              </a:rPr>
              <a:t>double</a:t>
            </a:r>
            <a:r>
              <a:rPr lang="pt-BR" sz="550" dirty="0">
                <a:solidFill>
                  <a:srgbClr val="000000"/>
                </a:solidFill>
                <a:highlight>
                  <a:srgbClr val="FFFFFF"/>
                </a:highlight>
                <a:latin typeface="Cascadia Mono" panose="020B0609020000020004" pitchFamily="49" charset="0"/>
              </a:rPr>
              <a:t> num2 = </a:t>
            </a:r>
            <a:r>
              <a:rPr lang="pt-BR" sz="550" dirty="0">
                <a:solidFill>
                  <a:srgbClr val="2B91AF"/>
                </a:solidFill>
                <a:highlight>
                  <a:srgbClr val="FFFFFF"/>
                </a:highlight>
                <a:latin typeface="Cascadia Mono" panose="020B0609020000020004" pitchFamily="49" charset="0"/>
              </a:rPr>
              <a:t>Convert</a:t>
            </a:r>
            <a:r>
              <a:rPr lang="pt-BR" sz="550" dirty="0">
                <a:solidFill>
                  <a:srgbClr val="000000"/>
                </a:solidFill>
                <a:highlight>
                  <a:srgbClr val="FFFFFF"/>
                </a:highlight>
                <a:latin typeface="Cascadia Mono" panose="020B0609020000020004" pitchFamily="49" charset="0"/>
              </a:rPr>
              <a:t>.ToDouble(num2Entry.Text);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double</a:t>
            </a:r>
            <a:r>
              <a:rPr lang="es-DO" sz="550" dirty="0">
                <a:solidFill>
                  <a:srgbClr val="000000"/>
                </a:solidFill>
                <a:highlight>
                  <a:srgbClr val="FFFFFF"/>
                </a:highlight>
                <a:latin typeface="Cascadia Mono" panose="020B0609020000020004" pitchFamily="49" charset="0"/>
              </a:rPr>
              <a:t> resultado = 0;</a:t>
            </a:r>
          </a:p>
          <a:p>
            <a:endParaRPr lang="es-DO" sz="550" dirty="0">
              <a:solidFill>
                <a:srgbClr val="000000"/>
              </a:solidFill>
              <a:highlight>
                <a:srgbClr val="FFFFFF"/>
              </a:highlight>
              <a:latin typeface="Cascadia Mono" panose="020B0609020000020004" pitchFamily="49" charset="0"/>
            </a:endParaRP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switch</a:t>
            </a:r>
            <a:r>
              <a:rPr lang="es-DO" sz="550" dirty="0">
                <a:solidFill>
                  <a:srgbClr val="000000"/>
                </a:solidFill>
                <a:highlight>
                  <a:srgbClr val="FFFFFF"/>
                </a:highlight>
                <a:latin typeface="Cascadia Mono" panose="020B0609020000020004" pitchFamily="49" charset="0"/>
              </a:rPr>
              <a:t> (operacion)</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case</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resultado = num1 + num2;</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break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case</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resultado = num1 - num2;</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break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case</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resultado = num1 * num2;</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break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case</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if</a:t>
            </a:r>
            <a:r>
              <a:rPr lang="es-DO" sz="550" dirty="0">
                <a:solidFill>
                  <a:srgbClr val="000000"/>
                </a:solidFill>
                <a:highlight>
                  <a:srgbClr val="FFFFFF"/>
                </a:highlight>
                <a:latin typeface="Cascadia Mono" panose="020B0609020000020004" pitchFamily="49" charset="0"/>
              </a:rPr>
              <a:t> (num2 == 0)</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throw</a:t>
            </a:r>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new</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DivideByZeroException</a:t>
            </a:r>
            <a:r>
              <a:rPr lang="es-DO" sz="550" dirty="0">
                <a:solidFill>
                  <a:srgbClr val="000000"/>
                </a:solidFill>
                <a:highlight>
                  <a:srgbClr val="FFFFFF"/>
                </a:highlight>
                <a:latin typeface="Cascadia Mono" panose="020B0609020000020004" pitchFamily="49" charset="0"/>
              </a:rPr>
              <a:t>(</a:t>
            </a:r>
            <a:r>
              <a:rPr lang="es-DO" sz="550" dirty="0">
                <a:solidFill>
                  <a:srgbClr val="A31515"/>
                </a:solidFill>
                <a:highlight>
                  <a:srgbClr val="FFFFFF"/>
                </a:highlight>
                <a:latin typeface="Cascadia Mono" panose="020B0609020000020004" pitchFamily="49" charset="0"/>
              </a:rPr>
              <a:t>"No se puede dividir por cero."</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resultado = num1 / num2;</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break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endParaRPr lang="es-DO" sz="550" dirty="0">
              <a:solidFill>
                <a:srgbClr val="000000"/>
              </a:solidFill>
              <a:highlight>
                <a:srgbClr val="FFFFFF"/>
              </a:highlight>
              <a:latin typeface="Cascadia Mono" panose="020B0609020000020004" pitchFamily="49" charset="0"/>
            </a:endParaRPr>
          </a:p>
          <a:p>
            <a:r>
              <a:rPr lang="es-DO" sz="550" dirty="0">
                <a:solidFill>
                  <a:srgbClr val="000000"/>
                </a:solidFill>
                <a:highlight>
                  <a:srgbClr val="FFFFFF"/>
                </a:highlight>
                <a:latin typeface="Cascadia Mono" panose="020B0609020000020004" pitchFamily="49" charset="0"/>
              </a:rPr>
              <a:t>                resultadoLabel.Text = </a:t>
            </a:r>
            <a:r>
              <a:rPr lang="es-DO" sz="550" dirty="0">
                <a:solidFill>
                  <a:srgbClr val="A31515"/>
                </a:solidFill>
                <a:highlight>
                  <a:srgbClr val="FFFFFF"/>
                </a:highlight>
                <a:latin typeface="Cascadia Mono" panose="020B0609020000020004" pitchFamily="49" charset="0"/>
              </a:rPr>
              <a:t>"Resultado: "</a:t>
            </a:r>
            <a:r>
              <a:rPr lang="es-DO" sz="550" dirty="0">
                <a:solidFill>
                  <a:srgbClr val="000000"/>
                </a:solidFill>
                <a:highlight>
                  <a:srgbClr val="FFFFFF"/>
                </a:highlight>
                <a:latin typeface="Cascadia Mono" panose="020B0609020000020004" pitchFamily="49" charset="0"/>
              </a:rPr>
              <a:t> + resultado;</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catch</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FormatException</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DisplayAlert(</a:t>
            </a:r>
            <a:r>
              <a:rPr lang="es-DO" sz="550" dirty="0">
                <a:solidFill>
                  <a:srgbClr val="A31515"/>
                </a:solidFill>
                <a:highlight>
                  <a:srgbClr val="FFFFFF"/>
                </a:highlight>
                <a:latin typeface="Cascadia Mono" panose="020B0609020000020004" pitchFamily="49" charset="0"/>
              </a:rPr>
              <a:t>"Error"</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"Ingrese números válidos"</a:t>
            </a:r>
            <a:r>
              <a:rPr lang="es-DO" sz="550" dirty="0">
                <a:solidFill>
                  <a:srgbClr val="000000"/>
                </a:solidFill>
                <a:highlight>
                  <a:srgbClr val="FFFFFF"/>
                </a:highlight>
                <a:latin typeface="Cascadia Mono" panose="020B0609020000020004" pitchFamily="49" charset="0"/>
              </a:rPr>
              <a:t>, </a:t>
            </a:r>
            <a:r>
              <a:rPr lang="es-DO" sz="550" dirty="0">
                <a:solidFill>
                  <a:srgbClr val="A31515"/>
                </a:solidFill>
                <a:highlight>
                  <a:srgbClr val="FFFFFF"/>
                </a:highlight>
                <a:latin typeface="Cascadia Mono" panose="020B0609020000020004" pitchFamily="49" charset="0"/>
              </a:rPr>
              <a:t>"OK"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catch</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OverflowException</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ES" sz="550" dirty="0">
                <a:solidFill>
                  <a:srgbClr val="000000"/>
                </a:solidFill>
                <a:highlight>
                  <a:srgbClr val="FFFFFF"/>
                </a:highlight>
                <a:latin typeface="Cascadia Mono" panose="020B0609020000020004" pitchFamily="49" charset="0"/>
              </a:rPr>
              <a:t>                DisplayAlert(</a:t>
            </a:r>
            <a:r>
              <a:rPr lang="es-ES" sz="550" dirty="0">
                <a:solidFill>
                  <a:srgbClr val="A31515"/>
                </a:solidFill>
                <a:highlight>
                  <a:srgbClr val="FFFFFF"/>
                </a:highlight>
                <a:latin typeface="Cascadia Mono" panose="020B0609020000020004" pitchFamily="49" charset="0"/>
              </a:rPr>
              <a:t>"Error"</a:t>
            </a:r>
            <a:r>
              <a:rPr lang="es-ES" sz="550" dirty="0">
                <a:solidFill>
                  <a:srgbClr val="000000"/>
                </a:solidFill>
                <a:highlight>
                  <a:srgbClr val="FFFFFF"/>
                </a:highlight>
                <a:latin typeface="Cascadia Mono" panose="020B0609020000020004" pitchFamily="49" charset="0"/>
              </a:rPr>
              <a:t>, </a:t>
            </a:r>
            <a:r>
              <a:rPr lang="es-ES" sz="550" dirty="0">
                <a:solidFill>
                  <a:srgbClr val="A31515"/>
                </a:solidFill>
                <a:highlight>
                  <a:srgbClr val="FFFFFF"/>
                </a:highlight>
                <a:latin typeface="Cascadia Mono" panose="020B0609020000020004" pitchFamily="49" charset="0"/>
              </a:rPr>
              <a:t>"Los números son demasiado grandes"</a:t>
            </a:r>
            <a:r>
              <a:rPr lang="es-ES" sz="550" dirty="0">
                <a:solidFill>
                  <a:srgbClr val="000000"/>
                </a:solidFill>
                <a:highlight>
                  <a:srgbClr val="FFFFFF"/>
                </a:highlight>
                <a:latin typeface="Cascadia Mono" panose="020B0609020000020004" pitchFamily="49" charset="0"/>
              </a:rPr>
              <a:t>, </a:t>
            </a:r>
            <a:r>
              <a:rPr lang="es-ES" sz="550" dirty="0">
                <a:solidFill>
                  <a:srgbClr val="A31515"/>
                </a:solidFill>
                <a:highlight>
                  <a:srgbClr val="FFFFFF"/>
                </a:highlight>
                <a:latin typeface="Cascadia Mono" panose="020B0609020000020004" pitchFamily="49" charset="0"/>
              </a:rPr>
              <a:t>"OK"</a:t>
            </a:r>
            <a:r>
              <a:rPr lang="es-ES"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catch</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DivideByZeroException</a:t>
            </a:r>
            <a:r>
              <a:rPr lang="es-DO" sz="550" dirty="0">
                <a:solidFill>
                  <a:srgbClr val="000000"/>
                </a:solidFill>
                <a:highlight>
                  <a:srgbClr val="FFFFFF"/>
                </a:highlight>
                <a:latin typeface="Cascadia Mono" panose="020B0609020000020004" pitchFamily="49" charset="0"/>
              </a:rPr>
              <a:t> ex)</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DisplayAlert(</a:t>
            </a:r>
            <a:r>
              <a:rPr lang="es-DO" sz="550" dirty="0">
                <a:solidFill>
                  <a:srgbClr val="A31515"/>
                </a:solidFill>
                <a:highlight>
                  <a:srgbClr val="FFFFFF"/>
                </a:highlight>
                <a:latin typeface="Cascadia Mono" panose="020B0609020000020004" pitchFamily="49" charset="0"/>
              </a:rPr>
              <a:t>"Error"</a:t>
            </a:r>
            <a:r>
              <a:rPr lang="es-DO" sz="550" dirty="0">
                <a:solidFill>
                  <a:srgbClr val="000000"/>
                </a:solidFill>
                <a:highlight>
                  <a:srgbClr val="FFFFFF"/>
                </a:highlight>
                <a:latin typeface="Cascadia Mono" panose="020B0609020000020004" pitchFamily="49" charset="0"/>
              </a:rPr>
              <a:t>, ex.Message, </a:t>
            </a:r>
            <a:r>
              <a:rPr lang="es-DO" sz="550" dirty="0">
                <a:solidFill>
                  <a:srgbClr val="A31515"/>
                </a:solidFill>
                <a:highlight>
                  <a:srgbClr val="FFFFFF"/>
                </a:highlight>
                <a:latin typeface="Cascadia Mono" panose="020B0609020000020004" pitchFamily="49" charset="0"/>
              </a:rPr>
              <a:t>"OK"</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catch</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NullReferenceException</a:t>
            </a:r>
            <a:r>
              <a:rPr lang="es-DO"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ES" sz="550" dirty="0">
                <a:solidFill>
                  <a:srgbClr val="000000"/>
                </a:solidFill>
                <a:highlight>
                  <a:srgbClr val="FFFFFF"/>
                </a:highlight>
                <a:latin typeface="Cascadia Mono" panose="020B0609020000020004" pitchFamily="49" charset="0"/>
              </a:rPr>
              <a:t>                DisplayAlert(</a:t>
            </a:r>
            <a:r>
              <a:rPr lang="es-ES" sz="550" dirty="0">
                <a:solidFill>
                  <a:srgbClr val="A31515"/>
                </a:solidFill>
                <a:highlight>
                  <a:srgbClr val="FFFFFF"/>
                </a:highlight>
                <a:latin typeface="Cascadia Mono" panose="020B0609020000020004" pitchFamily="49" charset="0"/>
              </a:rPr>
              <a:t>"Error"</a:t>
            </a:r>
            <a:r>
              <a:rPr lang="es-ES" sz="550" dirty="0">
                <a:solidFill>
                  <a:srgbClr val="000000"/>
                </a:solidFill>
                <a:highlight>
                  <a:srgbClr val="FFFFFF"/>
                </a:highlight>
                <a:latin typeface="Cascadia Mono" panose="020B0609020000020004" pitchFamily="49" charset="0"/>
              </a:rPr>
              <a:t>, </a:t>
            </a:r>
            <a:r>
              <a:rPr lang="es-ES" sz="550" dirty="0">
                <a:solidFill>
                  <a:srgbClr val="A31515"/>
                </a:solidFill>
                <a:highlight>
                  <a:srgbClr val="FFFFFF"/>
                </a:highlight>
                <a:latin typeface="Cascadia Mono" panose="020B0609020000020004" pitchFamily="49" charset="0"/>
              </a:rPr>
              <a:t>"Debe ingresar ambos números"</a:t>
            </a:r>
            <a:r>
              <a:rPr lang="es-ES" sz="550" dirty="0">
                <a:solidFill>
                  <a:srgbClr val="000000"/>
                </a:solidFill>
                <a:highlight>
                  <a:srgbClr val="FFFFFF"/>
                </a:highlight>
                <a:latin typeface="Cascadia Mono" panose="020B0609020000020004" pitchFamily="49" charset="0"/>
              </a:rPr>
              <a:t>, </a:t>
            </a:r>
            <a:r>
              <a:rPr lang="es-ES" sz="550" dirty="0">
                <a:solidFill>
                  <a:srgbClr val="A31515"/>
                </a:solidFill>
                <a:highlight>
                  <a:srgbClr val="FFFFFF"/>
                </a:highlight>
                <a:latin typeface="Cascadia Mono" panose="020B0609020000020004" pitchFamily="49" charset="0"/>
              </a:rPr>
              <a:t>"OK"</a:t>
            </a:r>
            <a:r>
              <a:rPr lang="es-ES"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r>
              <a:rPr lang="es-DO" sz="550" dirty="0">
                <a:solidFill>
                  <a:srgbClr val="0000FF"/>
                </a:solidFill>
                <a:highlight>
                  <a:srgbClr val="FFFFFF"/>
                </a:highlight>
                <a:latin typeface="Cascadia Mono" panose="020B0609020000020004" pitchFamily="49" charset="0"/>
              </a:rPr>
              <a:t>catch</a:t>
            </a:r>
            <a:r>
              <a:rPr lang="es-DO" sz="550" dirty="0">
                <a:solidFill>
                  <a:srgbClr val="000000"/>
                </a:solidFill>
                <a:highlight>
                  <a:srgbClr val="FFFFFF"/>
                </a:highlight>
                <a:latin typeface="Cascadia Mono" panose="020B0609020000020004" pitchFamily="49" charset="0"/>
              </a:rPr>
              <a:t> (</a:t>
            </a:r>
            <a:r>
              <a:rPr lang="es-DO" sz="550" dirty="0">
                <a:solidFill>
                  <a:srgbClr val="2B91AF"/>
                </a:solidFill>
                <a:highlight>
                  <a:srgbClr val="FFFFFF"/>
                </a:highlight>
                <a:latin typeface="Cascadia Mono" panose="020B0609020000020004" pitchFamily="49" charset="0"/>
              </a:rPr>
              <a:t>Exception</a:t>
            </a:r>
            <a:r>
              <a:rPr lang="es-DO" sz="550" dirty="0">
                <a:solidFill>
                  <a:srgbClr val="000000"/>
                </a:solidFill>
                <a:highlight>
                  <a:srgbClr val="FFFFFF"/>
                </a:highlight>
                <a:latin typeface="Cascadia Mono" panose="020B0609020000020004" pitchFamily="49" charset="0"/>
              </a:rPr>
              <a:t> ex)</a:t>
            </a:r>
          </a:p>
          <a:p>
            <a:r>
              <a:rPr lang="es-DO" sz="550" dirty="0">
                <a:solidFill>
                  <a:srgbClr val="000000"/>
                </a:solidFill>
                <a:highlight>
                  <a:srgbClr val="FFFFFF"/>
                </a:highlight>
                <a:latin typeface="Cascadia Mono" panose="020B0609020000020004" pitchFamily="49" charset="0"/>
              </a:rPr>
              <a:t>            {</a:t>
            </a:r>
          </a:p>
          <a:p>
            <a:r>
              <a:rPr lang="es-ES" sz="550" dirty="0">
                <a:solidFill>
                  <a:srgbClr val="000000"/>
                </a:solidFill>
                <a:highlight>
                  <a:srgbClr val="FFFFFF"/>
                </a:highlight>
                <a:latin typeface="Cascadia Mono" panose="020B0609020000020004" pitchFamily="49" charset="0"/>
              </a:rPr>
              <a:t>                DisplayAlert(</a:t>
            </a:r>
            <a:r>
              <a:rPr lang="es-ES" sz="550" dirty="0">
                <a:solidFill>
                  <a:srgbClr val="A31515"/>
                </a:solidFill>
                <a:highlight>
                  <a:srgbClr val="FFFFFF"/>
                </a:highlight>
                <a:latin typeface="Cascadia Mono" panose="020B0609020000020004" pitchFamily="49" charset="0"/>
              </a:rPr>
              <a:t>"Error"</a:t>
            </a:r>
            <a:r>
              <a:rPr lang="es-ES" sz="550" dirty="0">
                <a:solidFill>
                  <a:srgbClr val="000000"/>
                </a:solidFill>
                <a:highlight>
                  <a:srgbClr val="FFFFFF"/>
                </a:highlight>
                <a:latin typeface="Cascadia Mono" panose="020B0609020000020004" pitchFamily="49" charset="0"/>
              </a:rPr>
              <a:t>, </a:t>
            </a:r>
            <a:r>
              <a:rPr lang="es-ES" sz="550" dirty="0">
                <a:solidFill>
                  <a:srgbClr val="A31515"/>
                </a:solidFill>
                <a:highlight>
                  <a:srgbClr val="FFFFFF"/>
                </a:highlight>
                <a:latin typeface="Cascadia Mono" panose="020B0609020000020004" pitchFamily="49" charset="0"/>
              </a:rPr>
              <a:t>"Ocurrió un error: "</a:t>
            </a:r>
            <a:r>
              <a:rPr lang="es-ES" sz="550" dirty="0">
                <a:solidFill>
                  <a:srgbClr val="000000"/>
                </a:solidFill>
                <a:highlight>
                  <a:srgbClr val="FFFFFF"/>
                </a:highlight>
                <a:latin typeface="Cascadia Mono" panose="020B0609020000020004" pitchFamily="49" charset="0"/>
              </a:rPr>
              <a:t> + ex.Message, </a:t>
            </a:r>
            <a:r>
              <a:rPr lang="es-ES" sz="550" dirty="0">
                <a:solidFill>
                  <a:srgbClr val="A31515"/>
                </a:solidFill>
                <a:highlight>
                  <a:srgbClr val="FFFFFF"/>
                </a:highlight>
                <a:latin typeface="Cascadia Mono" panose="020B0609020000020004" pitchFamily="49" charset="0"/>
              </a:rPr>
              <a:t>"OK"</a:t>
            </a:r>
            <a:r>
              <a:rPr lang="es-ES" sz="550" dirty="0">
                <a:solidFill>
                  <a:srgbClr val="000000"/>
                </a:solidFill>
                <a:highlight>
                  <a:srgbClr val="FFFFFF"/>
                </a:highlight>
                <a:latin typeface="Cascadia Mono" panose="020B0609020000020004" pitchFamily="49" charset="0"/>
              </a:rPr>
              <a:t>);</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    }</a:t>
            </a:r>
          </a:p>
          <a:p>
            <a:r>
              <a:rPr lang="es-DO" sz="550" dirty="0">
                <a:solidFill>
                  <a:srgbClr val="000000"/>
                </a:solidFill>
                <a:highlight>
                  <a:srgbClr val="FFFFFF"/>
                </a:highlight>
                <a:latin typeface="Cascadia Mono" panose="020B0609020000020004" pitchFamily="49" charset="0"/>
              </a:rPr>
              <a:t>}</a:t>
            </a:r>
          </a:p>
        </p:txBody>
      </p:sp>
      <p:pic>
        <p:nvPicPr>
          <p:cNvPr id="5" name="Imagen 4">
            <a:extLst>
              <a:ext uri="{FF2B5EF4-FFF2-40B4-BE49-F238E27FC236}">
                <a16:creationId xmlns:a16="http://schemas.microsoft.com/office/drawing/2014/main" id="{74F3F00B-E487-4998-8979-FC274DC14F90}"/>
              </a:ext>
            </a:extLst>
          </p:cNvPr>
          <p:cNvPicPr>
            <a:picLocks noChangeAspect="1"/>
          </p:cNvPicPr>
          <p:nvPr/>
        </p:nvPicPr>
        <p:blipFill>
          <a:blip r:embed="rId2"/>
          <a:stretch>
            <a:fillRect/>
          </a:stretch>
        </p:blipFill>
        <p:spPr>
          <a:xfrm>
            <a:off x="6200683" y="0"/>
            <a:ext cx="2689952" cy="6858000"/>
          </a:xfrm>
          <a:prstGeom prst="rect">
            <a:avLst/>
          </a:prstGeom>
        </p:spPr>
      </p:pic>
      <p:pic>
        <p:nvPicPr>
          <p:cNvPr id="7" name="Imagen 6">
            <a:extLst>
              <a:ext uri="{FF2B5EF4-FFF2-40B4-BE49-F238E27FC236}">
                <a16:creationId xmlns:a16="http://schemas.microsoft.com/office/drawing/2014/main" id="{7FF15DFD-638F-4318-A2B8-FB2491FDE0FC}"/>
              </a:ext>
            </a:extLst>
          </p:cNvPr>
          <p:cNvPicPr>
            <a:picLocks noChangeAspect="1"/>
          </p:cNvPicPr>
          <p:nvPr/>
        </p:nvPicPr>
        <p:blipFill>
          <a:blip r:embed="rId3"/>
          <a:stretch>
            <a:fillRect/>
          </a:stretch>
        </p:blipFill>
        <p:spPr>
          <a:xfrm>
            <a:off x="9353940" y="0"/>
            <a:ext cx="2715397" cy="6858000"/>
          </a:xfrm>
          <a:prstGeom prst="rect">
            <a:avLst/>
          </a:prstGeom>
        </p:spPr>
      </p:pic>
    </p:spTree>
    <p:extLst>
      <p:ext uri="{BB962C8B-B14F-4D97-AF65-F5344CB8AC3E}">
        <p14:creationId xmlns:p14="http://schemas.microsoft.com/office/powerpoint/2010/main" val="3997260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A3E761-EC06-9414-A463-5D65B285B266}"/>
              </a:ext>
            </a:extLst>
          </p:cNvPr>
          <p:cNvPicPr>
            <a:picLocks noChangeAspect="1"/>
          </p:cNvPicPr>
          <p:nvPr/>
        </p:nvPicPr>
        <p:blipFill>
          <a:blip r:embed="rId2"/>
          <a:stretch>
            <a:fillRect/>
          </a:stretch>
        </p:blipFill>
        <p:spPr>
          <a:xfrm>
            <a:off x="4457700" y="376237"/>
            <a:ext cx="3276600" cy="6105525"/>
          </a:xfrm>
          <a:prstGeom prst="rect">
            <a:avLst/>
          </a:prstGeom>
        </p:spPr>
      </p:pic>
    </p:spTree>
    <p:extLst>
      <p:ext uri="{BB962C8B-B14F-4D97-AF65-F5344CB8AC3E}">
        <p14:creationId xmlns:p14="http://schemas.microsoft.com/office/powerpoint/2010/main" val="1361601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3A6F7B-EB07-FD78-8002-E4CE0A2B2F9E}"/>
              </a:ext>
            </a:extLst>
          </p:cNvPr>
          <p:cNvSpPr txBox="1"/>
          <p:nvPr/>
        </p:nvSpPr>
        <p:spPr>
          <a:xfrm>
            <a:off x="171450" y="487025"/>
            <a:ext cx="6096000" cy="6370975"/>
          </a:xfrm>
          <a:prstGeom prst="rect">
            <a:avLst/>
          </a:prstGeom>
          <a:noFill/>
        </p:spPr>
        <p:txBody>
          <a:bodyPr wrap="square">
            <a:spAutoFit/>
          </a:bodyPr>
          <a:lstStyle/>
          <a:p>
            <a:r>
              <a:rPr lang="en-US" sz="700" dirty="0">
                <a:solidFill>
                  <a:srgbClr val="0000FF"/>
                </a:solidFill>
                <a:highlight>
                  <a:srgbClr val="FFFFFF"/>
                </a:highlight>
                <a:latin typeface="Cascadia Mono" panose="020B0609020000020004" pitchFamily="49" charset="0"/>
              </a:rPr>
              <a:t>&lt;?xml version="1.0" encoding="utf-8" ?&gt;</a:t>
            </a:r>
            <a:endParaRPr lang="en-US" sz="700" dirty="0">
              <a:solidFill>
                <a:srgbClr val="000000"/>
              </a:solidFill>
              <a:highlight>
                <a:srgbClr val="FFFFFF"/>
              </a:highlight>
              <a:latin typeface="Cascadia Mono" panose="020B0609020000020004" pitchFamily="49" charset="0"/>
            </a:endParaRPr>
          </a:p>
          <a:p>
            <a:r>
              <a:rPr lang="fr-FR" sz="700" dirty="0">
                <a:solidFill>
                  <a:srgbClr val="0000FF"/>
                </a:solidFill>
                <a:highlight>
                  <a:srgbClr val="FFFFFF"/>
                </a:highlight>
                <a:latin typeface="Cascadia Mono" panose="020B0609020000020004" pitchFamily="49" charset="0"/>
              </a:rPr>
              <a:t>&lt;</a:t>
            </a:r>
            <a:r>
              <a:rPr lang="fr-FR" sz="700" dirty="0">
                <a:solidFill>
                  <a:srgbClr val="A31515"/>
                </a:solidFill>
                <a:highlight>
                  <a:srgbClr val="FFFFFF"/>
                </a:highlight>
                <a:latin typeface="Cascadia Mono" panose="020B0609020000020004" pitchFamily="49" charset="0"/>
              </a:rPr>
              <a:t>ContentPage</a:t>
            </a:r>
            <a:r>
              <a:rPr lang="fr-FR" sz="700" dirty="0">
                <a:solidFill>
                  <a:srgbClr val="FF0000"/>
                </a:solidFill>
                <a:highlight>
                  <a:srgbClr val="FFFFFF"/>
                </a:highlight>
                <a:latin typeface="Cascadia Mono" panose="020B0609020000020004" pitchFamily="49" charset="0"/>
              </a:rPr>
              <a:t> xmlns</a:t>
            </a:r>
            <a:r>
              <a:rPr lang="fr-FR" sz="700" dirty="0">
                <a:solidFill>
                  <a:srgbClr val="0000FF"/>
                </a:solidFill>
                <a:highlight>
                  <a:srgbClr val="FFFFFF"/>
                </a:highlight>
                <a:latin typeface="Cascadia Mono" panose="020B0609020000020004" pitchFamily="49" charset="0"/>
              </a:rPr>
              <a:t>="http://xamarin.com/schemas/2014/forms"</a:t>
            </a:r>
            <a:endParaRPr lang="fr-FR"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xmlns</a:t>
            </a:r>
            <a:r>
              <a:rPr lang="en-US" sz="700" dirty="0">
                <a:solidFill>
                  <a:srgbClr val="0000FF"/>
                </a:solidFill>
                <a:highlight>
                  <a:srgbClr val="FFFFFF"/>
                </a:highlight>
                <a:latin typeface="Cascadia Mono" panose="020B0609020000020004" pitchFamily="49" charset="0"/>
              </a:rPr>
              <a:t>:</a:t>
            </a:r>
            <a:r>
              <a:rPr lang="en-US" sz="700" dirty="0">
                <a:solidFill>
                  <a:srgbClr val="FF0000"/>
                </a:solidFill>
                <a:highlight>
                  <a:srgbClr val="FFFFFF"/>
                </a:highlight>
                <a:latin typeface="Cascadia Mono" panose="020B0609020000020004" pitchFamily="49" charset="0"/>
              </a:rPr>
              <a:t>x</a:t>
            </a:r>
            <a:r>
              <a:rPr lang="en-US" sz="700" dirty="0">
                <a:solidFill>
                  <a:srgbClr val="0000FF"/>
                </a:solidFill>
                <a:highlight>
                  <a:srgbClr val="FFFFFF"/>
                </a:highlight>
                <a:latin typeface="Cascadia Mono" panose="020B0609020000020004" pitchFamily="49" charset="0"/>
              </a:rPr>
              <a:t>="http://schemas.microsoft.com/winfx/2009/xaml"</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x</a:t>
            </a:r>
            <a:r>
              <a:rPr lang="en-US" sz="700" dirty="0">
                <a:solidFill>
                  <a:srgbClr val="0000FF"/>
                </a:solidFill>
                <a:highlight>
                  <a:srgbClr val="FFFFFF"/>
                </a:highlight>
                <a:latin typeface="Cascadia Mono" panose="020B0609020000020004" pitchFamily="49" charset="0"/>
              </a:rPr>
              <a:t>:</a:t>
            </a:r>
            <a:r>
              <a:rPr lang="en-US" sz="700" dirty="0">
                <a:solidFill>
                  <a:srgbClr val="FF0000"/>
                </a:solidFill>
                <a:highlight>
                  <a:srgbClr val="FFFFFF"/>
                </a:highlight>
                <a:latin typeface="Cascadia Mono" panose="020B0609020000020004" pitchFamily="49" charset="0"/>
              </a:rPr>
              <a:t>Class</a:t>
            </a:r>
            <a:r>
              <a:rPr lang="en-US" sz="700" dirty="0">
                <a:solidFill>
                  <a:srgbClr val="0000FF"/>
                </a:solidFill>
                <a:highlight>
                  <a:srgbClr val="FFFFFF"/>
                </a:highlight>
                <a:latin typeface="Cascadia Mono" panose="020B0609020000020004" pitchFamily="49" charset="0"/>
              </a:rPr>
              <a:t>="App1.MainPage"&gt;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Contenedor principal con padding --&gt;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StackLayout</a:t>
            </a:r>
            <a:r>
              <a:rPr lang="en-US" sz="700" dirty="0">
                <a:solidFill>
                  <a:srgbClr val="FF0000"/>
                </a:solidFill>
                <a:highlight>
                  <a:srgbClr val="FFFFFF"/>
                </a:highlight>
                <a:latin typeface="Cascadia Mono" panose="020B0609020000020004" pitchFamily="49" charset="0"/>
              </a:rPr>
              <a:t> Padding</a:t>
            </a:r>
            <a:r>
              <a:rPr lang="en-US" sz="700" dirty="0">
                <a:solidFill>
                  <a:srgbClr val="0000FF"/>
                </a:solidFill>
                <a:highlight>
                  <a:srgbClr val="FFFFFF"/>
                </a:highlight>
                <a:latin typeface="Cascadia Mono" panose="020B0609020000020004" pitchFamily="49" charset="0"/>
              </a:rPr>
              <a:t>="20"&gt;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Contenedor secundario centrado --&gt;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StackLayout</a:t>
            </a:r>
            <a:r>
              <a:rPr lang="en-US" sz="700" dirty="0">
                <a:solidFill>
                  <a:srgbClr val="FF0000"/>
                </a:solidFill>
                <a:highlight>
                  <a:srgbClr val="FFFFFF"/>
                </a:highlight>
                <a:latin typeface="Cascadia Mono" panose="020B0609020000020004" pitchFamily="49" charset="0"/>
              </a:rPr>
              <a:t> Padding</a:t>
            </a:r>
            <a:r>
              <a:rPr lang="en-US" sz="700" dirty="0">
                <a:solidFill>
                  <a:srgbClr val="0000FF"/>
                </a:solidFill>
                <a:highlight>
                  <a:srgbClr val="FFFFFF"/>
                </a:highlight>
                <a:latin typeface="Cascadia Mono" panose="020B0609020000020004" pitchFamily="49" charset="0"/>
              </a:rPr>
              <a:t>="20"</a:t>
            </a:r>
            <a:r>
              <a:rPr lang="en-US" sz="700" dirty="0">
                <a:solidFill>
                  <a:srgbClr val="FF0000"/>
                </a:solidFill>
                <a:highlight>
                  <a:srgbClr val="FFFFFF"/>
                </a:highlight>
                <a:latin typeface="Cascadia Mono" panose="020B0609020000020004" pitchFamily="49" charset="0"/>
              </a:rPr>
              <a:t> VerticalOptions</a:t>
            </a:r>
            <a:r>
              <a:rPr lang="en-US" sz="700" dirty="0">
                <a:solidFill>
                  <a:srgbClr val="0000FF"/>
                </a:solidFill>
                <a:highlight>
                  <a:srgbClr val="FFFFFF"/>
                </a:highlight>
                <a:latin typeface="Cascadia Mono" panose="020B0609020000020004" pitchFamily="49" charset="0"/>
              </a:rPr>
              <a:t>="CenterAndExpand"</a:t>
            </a:r>
            <a:r>
              <a:rPr lang="en-US" sz="700" dirty="0">
                <a:solidFill>
                  <a:srgbClr val="FF0000"/>
                </a:solidFill>
                <a:highlight>
                  <a:srgbClr val="FFFFFF"/>
                </a:highlight>
                <a:latin typeface="Cascadia Mono" panose="020B0609020000020004" pitchFamily="49" charset="0"/>
              </a:rPr>
              <a:t> HorizontalOptions</a:t>
            </a:r>
            <a:r>
              <a:rPr lang="en-US" sz="700" dirty="0">
                <a:solidFill>
                  <a:srgbClr val="0000FF"/>
                </a:solidFill>
                <a:highlight>
                  <a:srgbClr val="FFFFFF"/>
                </a:highlight>
                <a:latin typeface="Cascadia Mono" panose="020B0609020000020004" pitchFamily="49" charset="0"/>
              </a:rPr>
              <a:t>="CenterAndExpand"&gt;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Título grande y centrado --&gt;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Label</a:t>
            </a:r>
            <a:r>
              <a:rPr lang="en-US" sz="700" dirty="0">
                <a:solidFill>
                  <a:srgbClr val="FF0000"/>
                </a:solidFill>
                <a:highlight>
                  <a:srgbClr val="FFFFFF"/>
                </a:highlight>
                <a:latin typeface="Cascadia Mono" panose="020B0609020000020004" pitchFamily="49" charset="0"/>
              </a:rPr>
              <a:t> Text</a:t>
            </a:r>
            <a:r>
              <a:rPr lang="en-US" sz="700" dirty="0">
                <a:solidFill>
                  <a:srgbClr val="0000FF"/>
                </a:solidFill>
                <a:highlight>
                  <a:srgbClr val="FFFFFF"/>
                </a:highlight>
                <a:latin typeface="Cascadia Mono" panose="020B0609020000020004" pitchFamily="49" charset="0"/>
              </a:rPr>
              <a:t>="Primer Vistazo en Xamarin"</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FontSize</a:t>
            </a:r>
            <a:r>
              <a:rPr lang="en-US" sz="700" dirty="0">
                <a:solidFill>
                  <a:srgbClr val="0000FF"/>
                </a:solidFill>
                <a:highlight>
                  <a:srgbClr val="FFFFFF"/>
                </a:highlight>
                <a:latin typeface="Cascadia Mono" panose="020B0609020000020004" pitchFamily="49" charset="0"/>
              </a:rPr>
              <a:t>="24"</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FontAttributes</a:t>
            </a:r>
            <a:r>
              <a:rPr lang="en-US" sz="700" dirty="0">
                <a:solidFill>
                  <a:srgbClr val="0000FF"/>
                </a:solidFill>
                <a:highlight>
                  <a:srgbClr val="FFFFFF"/>
                </a:highlight>
                <a:latin typeface="Cascadia Mono" panose="020B0609020000020004" pitchFamily="49" charset="0"/>
              </a:rPr>
              <a:t>="Bold"</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TextColor</a:t>
            </a:r>
            <a:r>
              <a:rPr lang="en-US" sz="700" dirty="0">
                <a:solidFill>
                  <a:srgbClr val="0000FF"/>
                </a:solidFill>
                <a:highlight>
                  <a:srgbClr val="FFFFFF"/>
                </a:highlight>
                <a:latin typeface="Cascadia Mono" panose="020B0609020000020004" pitchFamily="49" charset="0"/>
              </a:rPr>
              <a:t>="DarkBlue"</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HorizontalOptions</a:t>
            </a:r>
            <a:r>
              <a:rPr lang="en-US" sz="700" dirty="0">
                <a:solidFill>
                  <a:srgbClr val="0000FF"/>
                </a:solidFill>
                <a:highlight>
                  <a:srgbClr val="FFFFFF"/>
                </a:highlight>
                <a:latin typeface="Cascadia Mono" panose="020B0609020000020004" pitchFamily="49" charset="0"/>
              </a:rPr>
              <a:t>="Center"</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VerticalOptions</a:t>
            </a:r>
            <a:r>
              <a:rPr lang="en-US" sz="700" dirty="0">
                <a:solidFill>
                  <a:srgbClr val="0000FF"/>
                </a:solidFill>
                <a:highlight>
                  <a:srgbClr val="FFFFFF"/>
                </a:highlight>
                <a:latin typeface="Cascadia Mono" panose="020B0609020000020004" pitchFamily="49" charset="0"/>
              </a:rPr>
              <a:t>="CenterAndExpand"</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HorizontalTextAlignment</a:t>
            </a:r>
            <a:r>
              <a:rPr lang="en-US" sz="700" dirty="0">
                <a:solidFill>
                  <a:srgbClr val="0000FF"/>
                </a:solidFill>
                <a:highlight>
                  <a:srgbClr val="FFFFFF"/>
                </a:highlight>
                <a:latin typeface="Cascadia Mono" panose="020B0609020000020004" pitchFamily="49" charset="0"/>
              </a:rPr>
              <a:t>="Center"</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VerticalTextAlignment</a:t>
            </a:r>
            <a:r>
              <a:rPr lang="en-US" sz="700" dirty="0">
                <a:solidFill>
                  <a:srgbClr val="0000FF"/>
                </a:solidFill>
                <a:highlight>
                  <a:srgbClr val="FFFFFF"/>
                </a:highlight>
                <a:latin typeface="Cascadia Mono" panose="020B0609020000020004" pitchFamily="49" charset="0"/>
              </a:rPr>
              <a:t>="Center"</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Margin</a:t>
            </a:r>
            <a:r>
              <a:rPr lang="en-US" sz="700" dirty="0">
                <a:solidFill>
                  <a:srgbClr val="0000FF"/>
                </a:solidFill>
                <a:highlight>
                  <a:srgbClr val="FFFFFF"/>
                </a:highlight>
                <a:latin typeface="Cascadia Mono" panose="020B0609020000020004" pitchFamily="49" charset="0"/>
              </a:rPr>
              <a:t>="0,0,0,10" /&gt;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Imagen circular centrada --&gt;</a:t>
            </a:r>
            <a:endParaRPr lang="en-US" sz="700" dirty="0">
              <a:solidFill>
                <a:srgbClr val="000000"/>
              </a:solidFill>
              <a:highlight>
                <a:srgbClr val="FFFFFF"/>
              </a:highlight>
              <a:latin typeface="Cascadia Mono" panose="020B0609020000020004" pitchFamily="49" charset="0"/>
            </a:endParaRPr>
          </a:p>
          <a:p>
            <a:r>
              <a:rPr lang="fr-FR" sz="700" dirty="0">
                <a:solidFill>
                  <a:srgbClr val="000000"/>
                </a:solidFill>
                <a:highlight>
                  <a:srgbClr val="FFFFFF"/>
                </a:highlight>
                <a:latin typeface="Cascadia Mono" panose="020B0609020000020004" pitchFamily="49" charset="0"/>
              </a:rPr>
              <a:t>            </a:t>
            </a:r>
            <a:r>
              <a:rPr lang="fr-FR" sz="700" dirty="0">
                <a:solidFill>
                  <a:srgbClr val="0000FF"/>
                </a:solidFill>
                <a:highlight>
                  <a:srgbClr val="FFFFFF"/>
                </a:highlight>
                <a:latin typeface="Cascadia Mono" panose="020B0609020000020004" pitchFamily="49" charset="0"/>
              </a:rPr>
              <a:t>&lt;</a:t>
            </a:r>
            <a:r>
              <a:rPr lang="fr-FR" sz="700" dirty="0">
                <a:solidFill>
                  <a:srgbClr val="A31515"/>
                </a:solidFill>
                <a:highlight>
                  <a:srgbClr val="FFFFFF"/>
                </a:highlight>
                <a:latin typeface="Cascadia Mono" panose="020B0609020000020004" pitchFamily="49" charset="0"/>
              </a:rPr>
              <a:t>Image</a:t>
            </a:r>
            <a:r>
              <a:rPr lang="fr-FR" sz="700" dirty="0">
                <a:solidFill>
                  <a:srgbClr val="FF0000"/>
                </a:solidFill>
                <a:highlight>
                  <a:srgbClr val="FFFFFF"/>
                </a:highlight>
                <a:latin typeface="Cascadia Mono" panose="020B0609020000020004" pitchFamily="49" charset="0"/>
              </a:rPr>
              <a:t> Source</a:t>
            </a:r>
            <a:r>
              <a:rPr lang="fr-FR" sz="700" dirty="0">
                <a:solidFill>
                  <a:srgbClr val="0000FF"/>
                </a:solidFill>
                <a:highlight>
                  <a:srgbClr val="FFFFFF"/>
                </a:highlight>
                <a:latin typeface="Cascadia Mono" panose="020B0609020000020004" pitchFamily="49" charset="0"/>
              </a:rPr>
              <a:t>="https://cdn.slidesharecdn.com/ss_thumbnails/introduccionaxamarin-171206183941-thumbnail.jpg"</a:t>
            </a:r>
            <a:endParaRPr lang="fr-FR"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WidthRequest</a:t>
            </a:r>
            <a:r>
              <a:rPr lang="en-US" sz="700" dirty="0">
                <a:solidFill>
                  <a:srgbClr val="0000FF"/>
                </a:solidFill>
                <a:highlight>
                  <a:srgbClr val="FFFFFF"/>
                </a:highlight>
                <a:latin typeface="Cascadia Mono" panose="020B0609020000020004" pitchFamily="49" charset="0"/>
              </a:rPr>
              <a:t>="150"</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HeightRequest</a:t>
            </a:r>
            <a:r>
              <a:rPr lang="en-US" sz="700" dirty="0">
                <a:solidFill>
                  <a:srgbClr val="0000FF"/>
                </a:solidFill>
                <a:highlight>
                  <a:srgbClr val="FFFFFF"/>
                </a:highlight>
                <a:latin typeface="Cascadia Mono" panose="020B0609020000020004" pitchFamily="49" charset="0"/>
              </a:rPr>
              <a:t>="150"</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Aspect</a:t>
            </a:r>
            <a:r>
              <a:rPr lang="en-US" sz="700" dirty="0">
                <a:solidFill>
                  <a:srgbClr val="0000FF"/>
                </a:solidFill>
                <a:highlight>
                  <a:srgbClr val="FFFFFF"/>
                </a:highlight>
                <a:latin typeface="Cascadia Mono" panose="020B0609020000020004" pitchFamily="49" charset="0"/>
              </a:rPr>
              <a:t>="AspectFill"</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HorizontalOptions</a:t>
            </a:r>
            <a:r>
              <a:rPr lang="en-US" sz="700" dirty="0">
                <a:solidFill>
                  <a:srgbClr val="0000FF"/>
                </a:solidFill>
                <a:highlight>
                  <a:srgbClr val="FFFFFF"/>
                </a:highlight>
                <a:latin typeface="Cascadia Mono" panose="020B0609020000020004" pitchFamily="49" charset="0"/>
              </a:rPr>
              <a:t>="Center"</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VerticalOptions</a:t>
            </a:r>
            <a:r>
              <a:rPr lang="en-US" sz="700" dirty="0">
                <a:solidFill>
                  <a:srgbClr val="0000FF"/>
                </a:solidFill>
                <a:highlight>
                  <a:srgbClr val="FFFFFF"/>
                </a:highlight>
                <a:latin typeface="Cascadia Mono" panose="020B0609020000020004" pitchFamily="49" charset="0"/>
              </a:rPr>
              <a:t>="CenterAndExpand"</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FF0000"/>
                </a:solidFill>
                <a:highlight>
                  <a:srgbClr val="FFFFFF"/>
                </a:highlight>
                <a:latin typeface="Cascadia Mono" panose="020B0609020000020004" pitchFamily="49" charset="0"/>
              </a:rPr>
              <a:t> Margin</a:t>
            </a:r>
            <a:r>
              <a:rPr lang="en-US" sz="700" dirty="0">
                <a:solidFill>
                  <a:srgbClr val="0000FF"/>
                </a:solidFill>
                <a:highlight>
                  <a:srgbClr val="FFFFFF"/>
                </a:highlight>
                <a:latin typeface="Cascadia Mono" panose="020B0609020000020004" pitchFamily="49" charset="0"/>
              </a:rPr>
              <a:t>="0,0,0,10"&gt;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Image.Clip</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r>
              <a:rPr lang="es-ES" sz="700" dirty="0">
                <a:solidFill>
                  <a:srgbClr val="000000"/>
                </a:solidFill>
                <a:highlight>
                  <a:srgbClr val="FFFFFF"/>
                </a:highlight>
                <a:latin typeface="Cascadia Mono" panose="020B0609020000020004" pitchFamily="49" charset="0"/>
              </a:rPr>
              <a:t>                    </a:t>
            </a:r>
            <a:r>
              <a:rPr lang="es-ES" sz="700" dirty="0">
                <a:solidFill>
                  <a:srgbClr val="008000"/>
                </a:solidFill>
                <a:highlight>
                  <a:srgbClr val="FFFFFF"/>
                </a:highlight>
                <a:latin typeface="Cascadia Mono" panose="020B0609020000020004" pitchFamily="49" charset="0"/>
              </a:rPr>
              <a:t>&lt;!-- Recorte de la imagen en forma circular --&gt;</a:t>
            </a:r>
            <a:endParaRPr lang="es-E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EllipseGeometry</a:t>
            </a:r>
            <a:r>
              <a:rPr lang="en-US" sz="700" dirty="0">
                <a:solidFill>
                  <a:srgbClr val="FF0000"/>
                </a:solidFill>
                <a:highlight>
                  <a:srgbClr val="FFFFFF"/>
                </a:highlight>
                <a:latin typeface="Cascadia Mono" panose="020B0609020000020004" pitchFamily="49" charset="0"/>
              </a:rPr>
              <a:t> Center</a:t>
            </a:r>
            <a:r>
              <a:rPr lang="en-US" sz="700" dirty="0">
                <a:solidFill>
                  <a:srgbClr val="0000FF"/>
                </a:solidFill>
                <a:highlight>
                  <a:srgbClr val="FFFFFF"/>
                </a:highlight>
                <a:latin typeface="Cascadia Mono" panose="020B0609020000020004" pitchFamily="49" charset="0"/>
              </a:rPr>
              <a:t>="75,75"</a:t>
            </a:r>
            <a:r>
              <a:rPr lang="en-US" sz="700" dirty="0">
                <a:solidFill>
                  <a:srgbClr val="FF0000"/>
                </a:solidFill>
                <a:highlight>
                  <a:srgbClr val="FFFFFF"/>
                </a:highlight>
                <a:latin typeface="Cascadia Mono" panose="020B0609020000020004" pitchFamily="49" charset="0"/>
              </a:rPr>
              <a:t> RadiusX</a:t>
            </a:r>
            <a:r>
              <a:rPr lang="en-US" sz="700" dirty="0">
                <a:solidFill>
                  <a:srgbClr val="0000FF"/>
                </a:solidFill>
                <a:highlight>
                  <a:srgbClr val="FFFFFF"/>
                </a:highlight>
                <a:latin typeface="Cascadia Mono" panose="020B0609020000020004" pitchFamily="49" charset="0"/>
              </a:rPr>
              <a:t>="75"</a:t>
            </a:r>
            <a:r>
              <a:rPr lang="en-US" sz="700" dirty="0">
                <a:solidFill>
                  <a:srgbClr val="FF0000"/>
                </a:solidFill>
                <a:highlight>
                  <a:srgbClr val="FFFFFF"/>
                </a:highlight>
                <a:latin typeface="Cascadia Mono" panose="020B0609020000020004" pitchFamily="49" charset="0"/>
              </a:rPr>
              <a:t> RadiusY</a:t>
            </a:r>
            <a:r>
              <a:rPr lang="en-US" sz="700" dirty="0">
                <a:solidFill>
                  <a:srgbClr val="0000FF"/>
                </a:solidFill>
                <a:highlight>
                  <a:srgbClr val="FFFFFF"/>
                </a:highlight>
                <a:latin typeface="Cascadia Mono" panose="020B0609020000020004" pitchFamily="49" charset="0"/>
              </a:rPr>
              <a:t>="75" /&gt;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Image.Clip</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Image</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StackLayout</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Entradas para ingresar números --&gt;</a:t>
            </a:r>
            <a:endParaRPr lang="en-US"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Entry</a:t>
            </a:r>
            <a:r>
              <a:rPr lang="en-GB" sz="700" dirty="0">
                <a:solidFill>
                  <a:srgbClr val="FF0000"/>
                </a:solidFill>
                <a:highlight>
                  <a:srgbClr val="FFFFFF"/>
                </a:highlight>
                <a:latin typeface="Cascadia Mono" panose="020B0609020000020004" pitchFamily="49" charset="0"/>
              </a:rPr>
              <a:t> x</a:t>
            </a:r>
            <a:r>
              <a:rPr lang="en-GB" sz="700" dirty="0">
                <a:solidFill>
                  <a:srgbClr val="0000FF"/>
                </a:solidFill>
                <a:highlight>
                  <a:srgbClr val="FFFFFF"/>
                </a:highlight>
                <a:latin typeface="Cascadia Mono" panose="020B0609020000020004" pitchFamily="49" charset="0"/>
              </a:rPr>
              <a:t>:</a:t>
            </a:r>
            <a:r>
              <a:rPr lang="en-GB" sz="700" dirty="0">
                <a:solidFill>
                  <a:srgbClr val="FF0000"/>
                </a:solidFill>
                <a:highlight>
                  <a:srgbClr val="FFFFFF"/>
                </a:highlight>
                <a:latin typeface="Cascadia Mono" panose="020B0609020000020004" pitchFamily="49" charset="0"/>
              </a:rPr>
              <a:t>Name</a:t>
            </a:r>
            <a:r>
              <a:rPr lang="en-GB" sz="700" dirty="0">
                <a:solidFill>
                  <a:srgbClr val="0000FF"/>
                </a:solidFill>
                <a:highlight>
                  <a:srgbClr val="FFFFFF"/>
                </a:highlight>
                <a:latin typeface="Cascadia Mono" panose="020B0609020000020004" pitchFamily="49" charset="0"/>
              </a:rPr>
              <a:t>="Number1Entry"</a:t>
            </a:r>
            <a:r>
              <a:rPr lang="en-GB" sz="700" dirty="0">
                <a:solidFill>
                  <a:srgbClr val="FF0000"/>
                </a:solidFill>
                <a:highlight>
                  <a:srgbClr val="FFFFFF"/>
                </a:highlight>
                <a:latin typeface="Cascadia Mono" panose="020B0609020000020004" pitchFamily="49" charset="0"/>
              </a:rPr>
              <a:t> Placeholder</a:t>
            </a:r>
            <a:r>
              <a:rPr lang="en-GB" sz="700" dirty="0">
                <a:solidFill>
                  <a:srgbClr val="0000FF"/>
                </a:solidFill>
                <a:highlight>
                  <a:srgbClr val="FFFFFF"/>
                </a:highlight>
                <a:latin typeface="Cascadia Mono" panose="020B0609020000020004" pitchFamily="49" charset="0"/>
              </a:rPr>
              <a:t>="Ingrese el primer número"</a:t>
            </a:r>
            <a:r>
              <a:rPr lang="en-GB" sz="700" dirty="0">
                <a:solidFill>
                  <a:srgbClr val="FF0000"/>
                </a:solidFill>
                <a:highlight>
                  <a:srgbClr val="FFFFFF"/>
                </a:highlight>
                <a:latin typeface="Cascadia Mono" panose="020B0609020000020004" pitchFamily="49" charset="0"/>
              </a:rPr>
              <a:t> Keyboard</a:t>
            </a:r>
            <a:r>
              <a:rPr lang="en-GB" sz="700" dirty="0">
                <a:solidFill>
                  <a:srgbClr val="0000FF"/>
                </a:solidFill>
                <a:highlight>
                  <a:srgbClr val="FFFFFF"/>
                </a:highlight>
                <a:latin typeface="Cascadia Mono" panose="020B0609020000020004" pitchFamily="49" charset="0"/>
              </a:rPr>
              <a:t>="Numeric" /&gt;</a:t>
            </a:r>
            <a:endParaRPr lang="en-GB"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Entry</a:t>
            </a:r>
            <a:r>
              <a:rPr lang="en-GB" sz="700" dirty="0">
                <a:solidFill>
                  <a:srgbClr val="FF0000"/>
                </a:solidFill>
                <a:highlight>
                  <a:srgbClr val="FFFFFF"/>
                </a:highlight>
                <a:latin typeface="Cascadia Mono" panose="020B0609020000020004" pitchFamily="49" charset="0"/>
              </a:rPr>
              <a:t> x</a:t>
            </a:r>
            <a:r>
              <a:rPr lang="en-GB" sz="700" dirty="0">
                <a:solidFill>
                  <a:srgbClr val="0000FF"/>
                </a:solidFill>
                <a:highlight>
                  <a:srgbClr val="FFFFFF"/>
                </a:highlight>
                <a:latin typeface="Cascadia Mono" panose="020B0609020000020004" pitchFamily="49" charset="0"/>
              </a:rPr>
              <a:t>:</a:t>
            </a:r>
            <a:r>
              <a:rPr lang="en-GB" sz="700" dirty="0">
                <a:solidFill>
                  <a:srgbClr val="FF0000"/>
                </a:solidFill>
                <a:highlight>
                  <a:srgbClr val="FFFFFF"/>
                </a:highlight>
                <a:latin typeface="Cascadia Mono" panose="020B0609020000020004" pitchFamily="49" charset="0"/>
              </a:rPr>
              <a:t>Name</a:t>
            </a:r>
            <a:r>
              <a:rPr lang="en-GB" sz="700" dirty="0">
                <a:solidFill>
                  <a:srgbClr val="0000FF"/>
                </a:solidFill>
                <a:highlight>
                  <a:srgbClr val="FFFFFF"/>
                </a:highlight>
                <a:latin typeface="Cascadia Mono" panose="020B0609020000020004" pitchFamily="49" charset="0"/>
              </a:rPr>
              <a:t>="Number2Entry"</a:t>
            </a:r>
            <a:r>
              <a:rPr lang="en-GB" sz="700" dirty="0">
                <a:solidFill>
                  <a:srgbClr val="FF0000"/>
                </a:solidFill>
                <a:highlight>
                  <a:srgbClr val="FFFFFF"/>
                </a:highlight>
                <a:latin typeface="Cascadia Mono" panose="020B0609020000020004" pitchFamily="49" charset="0"/>
              </a:rPr>
              <a:t> Placeholder</a:t>
            </a:r>
            <a:r>
              <a:rPr lang="en-GB" sz="700" dirty="0">
                <a:solidFill>
                  <a:srgbClr val="0000FF"/>
                </a:solidFill>
                <a:highlight>
                  <a:srgbClr val="FFFFFF"/>
                </a:highlight>
                <a:latin typeface="Cascadia Mono" panose="020B0609020000020004" pitchFamily="49" charset="0"/>
              </a:rPr>
              <a:t>="Ingrese el segundo número"</a:t>
            </a:r>
            <a:r>
              <a:rPr lang="en-GB" sz="700" dirty="0">
                <a:solidFill>
                  <a:srgbClr val="FF0000"/>
                </a:solidFill>
                <a:highlight>
                  <a:srgbClr val="FFFFFF"/>
                </a:highlight>
                <a:latin typeface="Cascadia Mono" panose="020B0609020000020004" pitchFamily="49" charset="0"/>
              </a:rPr>
              <a:t> Keyboard</a:t>
            </a:r>
            <a:r>
              <a:rPr lang="en-GB" sz="700" dirty="0">
                <a:solidFill>
                  <a:srgbClr val="0000FF"/>
                </a:solidFill>
                <a:highlight>
                  <a:srgbClr val="FFFFFF"/>
                </a:highlight>
                <a:latin typeface="Cascadia Mono" panose="020B0609020000020004" pitchFamily="49" charset="0"/>
              </a:rPr>
              <a:t>="Numeric" /&gt;</a:t>
            </a:r>
            <a:endParaRPr lang="en-GB"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8000"/>
                </a:solidFill>
                <a:highlight>
                  <a:srgbClr val="FFFFFF"/>
                </a:highlight>
                <a:latin typeface="Cascadia Mono" panose="020B0609020000020004" pitchFamily="49" charset="0"/>
              </a:rPr>
              <a:t>&lt;!-- Botones para realizar operaciones matemáticas --&gt;</a:t>
            </a:r>
            <a:endParaRPr lang="en-US"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Button</a:t>
            </a:r>
            <a:r>
              <a:rPr lang="en-GB" sz="700" dirty="0">
                <a:solidFill>
                  <a:srgbClr val="FF0000"/>
                </a:solidFill>
                <a:highlight>
                  <a:srgbClr val="FFFFFF"/>
                </a:highlight>
                <a:latin typeface="Cascadia Mono" panose="020B0609020000020004" pitchFamily="49" charset="0"/>
              </a:rPr>
              <a:t> Text</a:t>
            </a:r>
            <a:r>
              <a:rPr lang="en-GB" sz="700" dirty="0">
                <a:solidFill>
                  <a:srgbClr val="0000FF"/>
                </a:solidFill>
                <a:highlight>
                  <a:srgbClr val="FFFFFF"/>
                </a:highlight>
                <a:latin typeface="Cascadia Mono" panose="020B0609020000020004" pitchFamily="49" charset="0"/>
              </a:rPr>
              <a:t>="Sumar"</a:t>
            </a:r>
            <a:r>
              <a:rPr lang="en-GB" sz="700" dirty="0">
                <a:solidFill>
                  <a:srgbClr val="FF0000"/>
                </a:solidFill>
                <a:highlight>
                  <a:srgbClr val="FFFFFF"/>
                </a:highlight>
                <a:latin typeface="Cascadia Mono" panose="020B0609020000020004" pitchFamily="49" charset="0"/>
              </a:rPr>
              <a:t> Clicked</a:t>
            </a:r>
            <a:r>
              <a:rPr lang="en-GB" sz="700" dirty="0">
                <a:solidFill>
                  <a:srgbClr val="0000FF"/>
                </a:solidFill>
                <a:highlight>
                  <a:srgbClr val="FFFFFF"/>
                </a:highlight>
                <a:latin typeface="Cascadia Mono" panose="020B0609020000020004" pitchFamily="49" charset="0"/>
              </a:rPr>
              <a:t>="OnAddClicked" /&gt;</a:t>
            </a:r>
            <a:endParaRPr lang="en-GB"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Button</a:t>
            </a:r>
            <a:r>
              <a:rPr lang="en-GB" sz="700" dirty="0">
                <a:solidFill>
                  <a:srgbClr val="FF0000"/>
                </a:solidFill>
                <a:highlight>
                  <a:srgbClr val="FFFFFF"/>
                </a:highlight>
                <a:latin typeface="Cascadia Mono" panose="020B0609020000020004" pitchFamily="49" charset="0"/>
              </a:rPr>
              <a:t> Text</a:t>
            </a:r>
            <a:r>
              <a:rPr lang="en-GB" sz="700" dirty="0">
                <a:solidFill>
                  <a:srgbClr val="0000FF"/>
                </a:solidFill>
                <a:highlight>
                  <a:srgbClr val="FFFFFF"/>
                </a:highlight>
                <a:latin typeface="Cascadia Mono" panose="020B0609020000020004" pitchFamily="49" charset="0"/>
              </a:rPr>
              <a:t>="Restar"</a:t>
            </a:r>
            <a:r>
              <a:rPr lang="en-GB" sz="700" dirty="0">
                <a:solidFill>
                  <a:srgbClr val="FF0000"/>
                </a:solidFill>
                <a:highlight>
                  <a:srgbClr val="FFFFFF"/>
                </a:highlight>
                <a:latin typeface="Cascadia Mono" panose="020B0609020000020004" pitchFamily="49" charset="0"/>
              </a:rPr>
              <a:t> Clicked</a:t>
            </a:r>
            <a:r>
              <a:rPr lang="en-GB" sz="700" dirty="0">
                <a:solidFill>
                  <a:srgbClr val="0000FF"/>
                </a:solidFill>
                <a:highlight>
                  <a:srgbClr val="FFFFFF"/>
                </a:highlight>
                <a:latin typeface="Cascadia Mono" panose="020B0609020000020004" pitchFamily="49" charset="0"/>
              </a:rPr>
              <a:t>="OnSubtractClicked" /&gt;</a:t>
            </a:r>
            <a:endParaRPr lang="en-GB"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Button</a:t>
            </a:r>
            <a:r>
              <a:rPr lang="en-GB" sz="700" dirty="0">
                <a:solidFill>
                  <a:srgbClr val="FF0000"/>
                </a:solidFill>
                <a:highlight>
                  <a:srgbClr val="FFFFFF"/>
                </a:highlight>
                <a:latin typeface="Cascadia Mono" panose="020B0609020000020004" pitchFamily="49" charset="0"/>
              </a:rPr>
              <a:t> Text</a:t>
            </a:r>
            <a:r>
              <a:rPr lang="en-GB" sz="700" dirty="0">
                <a:solidFill>
                  <a:srgbClr val="0000FF"/>
                </a:solidFill>
                <a:highlight>
                  <a:srgbClr val="FFFFFF"/>
                </a:highlight>
                <a:latin typeface="Cascadia Mono" panose="020B0609020000020004" pitchFamily="49" charset="0"/>
              </a:rPr>
              <a:t>="Multiplicar"</a:t>
            </a:r>
            <a:r>
              <a:rPr lang="en-GB" sz="700" dirty="0">
                <a:solidFill>
                  <a:srgbClr val="FF0000"/>
                </a:solidFill>
                <a:highlight>
                  <a:srgbClr val="FFFFFF"/>
                </a:highlight>
                <a:latin typeface="Cascadia Mono" panose="020B0609020000020004" pitchFamily="49" charset="0"/>
              </a:rPr>
              <a:t> Clicked</a:t>
            </a:r>
            <a:r>
              <a:rPr lang="en-GB" sz="700" dirty="0">
                <a:solidFill>
                  <a:srgbClr val="0000FF"/>
                </a:solidFill>
                <a:highlight>
                  <a:srgbClr val="FFFFFF"/>
                </a:highlight>
                <a:latin typeface="Cascadia Mono" panose="020B0609020000020004" pitchFamily="49" charset="0"/>
              </a:rPr>
              <a:t>="OnMultiplyClicked" /&gt;</a:t>
            </a:r>
            <a:endParaRPr lang="en-GB"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Button</a:t>
            </a:r>
            <a:r>
              <a:rPr lang="en-GB" sz="700" dirty="0">
                <a:solidFill>
                  <a:srgbClr val="FF0000"/>
                </a:solidFill>
                <a:highlight>
                  <a:srgbClr val="FFFFFF"/>
                </a:highlight>
                <a:latin typeface="Cascadia Mono" panose="020B0609020000020004" pitchFamily="49" charset="0"/>
              </a:rPr>
              <a:t> Text</a:t>
            </a:r>
            <a:r>
              <a:rPr lang="en-GB" sz="700" dirty="0">
                <a:solidFill>
                  <a:srgbClr val="0000FF"/>
                </a:solidFill>
                <a:highlight>
                  <a:srgbClr val="FFFFFF"/>
                </a:highlight>
                <a:latin typeface="Cascadia Mono" panose="020B0609020000020004" pitchFamily="49" charset="0"/>
              </a:rPr>
              <a:t>="Dividir"</a:t>
            </a:r>
            <a:r>
              <a:rPr lang="en-GB" sz="700" dirty="0">
                <a:solidFill>
                  <a:srgbClr val="FF0000"/>
                </a:solidFill>
                <a:highlight>
                  <a:srgbClr val="FFFFFF"/>
                </a:highlight>
                <a:latin typeface="Cascadia Mono" panose="020B0609020000020004" pitchFamily="49" charset="0"/>
              </a:rPr>
              <a:t> Clicked</a:t>
            </a:r>
            <a:r>
              <a:rPr lang="en-GB" sz="700" dirty="0">
                <a:solidFill>
                  <a:srgbClr val="0000FF"/>
                </a:solidFill>
                <a:highlight>
                  <a:srgbClr val="FFFFFF"/>
                </a:highlight>
                <a:latin typeface="Cascadia Mono" panose="020B0609020000020004" pitchFamily="49" charset="0"/>
              </a:rPr>
              <a:t>="OnDivideClicked" /&gt;</a:t>
            </a:r>
            <a:endParaRPr lang="en-GB"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s-ES" sz="700" dirty="0">
                <a:solidFill>
                  <a:srgbClr val="000000"/>
                </a:solidFill>
                <a:highlight>
                  <a:srgbClr val="FFFFFF"/>
                </a:highlight>
                <a:latin typeface="Cascadia Mono" panose="020B0609020000020004" pitchFamily="49" charset="0"/>
              </a:rPr>
              <a:t>        </a:t>
            </a:r>
            <a:r>
              <a:rPr lang="es-ES" sz="700" dirty="0">
                <a:solidFill>
                  <a:srgbClr val="008000"/>
                </a:solidFill>
                <a:highlight>
                  <a:srgbClr val="FFFFFF"/>
                </a:highlight>
                <a:latin typeface="Cascadia Mono" panose="020B0609020000020004" pitchFamily="49" charset="0"/>
              </a:rPr>
              <a:t>&lt;!-- Etiqueta para mostrar el resultado --&gt;</a:t>
            </a:r>
            <a:endParaRPr lang="es-ES" sz="700" dirty="0">
              <a:solidFill>
                <a:srgbClr val="000000"/>
              </a:solidFill>
              <a:highlight>
                <a:srgbClr val="FFFFFF"/>
              </a:highlight>
              <a:latin typeface="Cascadia Mono" panose="020B0609020000020004" pitchFamily="49" charset="0"/>
            </a:endParaRPr>
          </a:p>
          <a:p>
            <a:r>
              <a:rPr lang="es-ES" sz="700" dirty="0">
                <a:solidFill>
                  <a:srgbClr val="000000"/>
                </a:solidFill>
                <a:highlight>
                  <a:srgbClr val="FFFFFF"/>
                </a:highlight>
                <a:latin typeface="Cascadia Mono" panose="020B0609020000020004" pitchFamily="49" charset="0"/>
              </a:rPr>
              <a:t>        </a:t>
            </a:r>
            <a:r>
              <a:rPr lang="es-ES" sz="700" dirty="0">
                <a:solidFill>
                  <a:srgbClr val="0000FF"/>
                </a:solidFill>
                <a:highlight>
                  <a:srgbClr val="FFFFFF"/>
                </a:highlight>
                <a:latin typeface="Cascadia Mono" panose="020B0609020000020004" pitchFamily="49" charset="0"/>
              </a:rPr>
              <a:t>&lt;</a:t>
            </a:r>
            <a:r>
              <a:rPr lang="es-ES" sz="700" dirty="0">
                <a:solidFill>
                  <a:srgbClr val="A31515"/>
                </a:solidFill>
                <a:highlight>
                  <a:srgbClr val="FFFFFF"/>
                </a:highlight>
                <a:latin typeface="Cascadia Mono" panose="020B0609020000020004" pitchFamily="49" charset="0"/>
              </a:rPr>
              <a:t>Label</a:t>
            </a:r>
            <a:r>
              <a:rPr lang="es-ES" sz="700" dirty="0">
                <a:solidFill>
                  <a:srgbClr val="FF0000"/>
                </a:solidFill>
                <a:highlight>
                  <a:srgbClr val="FFFFFF"/>
                </a:highlight>
                <a:latin typeface="Cascadia Mono" panose="020B0609020000020004" pitchFamily="49" charset="0"/>
              </a:rPr>
              <a:t> x</a:t>
            </a:r>
            <a:r>
              <a:rPr lang="es-ES" sz="700" dirty="0">
                <a:solidFill>
                  <a:srgbClr val="0000FF"/>
                </a:solidFill>
                <a:highlight>
                  <a:srgbClr val="FFFFFF"/>
                </a:highlight>
                <a:latin typeface="Cascadia Mono" panose="020B0609020000020004" pitchFamily="49" charset="0"/>
              </a:rPr>
              <a:t>:</a:t>
            </a:r>
            <a:r>
              <a:rPr lang="es-ES" sz="700" dirty="0">
                <a:solidFill>
                  <a:srgbClr val="FF0000"/>
                </a:solidFill>
                <a:highlight>
                  <a:srgbClr val="FFFFFF"/>
                </a:highlight>
                <a:latin typeface="Cascadia Mono" panose="020B0609020000020004" pitchFamily="49" charset="0"/>
              </a:rPr>
              <a:t>Name</a:t>
            </a:r>
            <a:r>
              <a:rPr lang="es-ES" sz="700" dirty="0">
                <a:solidFill>
                  <a:srgbClr val="0000FF"/>
                </a:solidFill>
                <a:highlight>
                  <a:srgbClr val="FFFFFF"/>
                </a:highlight>
                <a:latin typeface="Cascadia Mono" panose="020B0609020000020004" pitchFamily="49" charset="0"/>
              </a:rPr>
              <a:t>="ResultLabel"</a:t>
            </a:r>
            <a:r>
              <a:rPr lang="es-ES" sz="700" dirty="0">
                <a:solidFill>
                  <a:srgbClr val="FF0000"/>
                </a:solidFill>
                <a:highlight>
                  <a:srgbClr val="FFFFFF"/>
                </a:highlight>
                <a:latin typeface="Cascadia Mono" panose="020B0609020000020004" pitchFamily="49" charset="0"/>
              </a:rPr>
              <a:t> Text</a:t>
            </a:r>
            <a:r>
              <a:rPr lang="es-ES" sz="700" dirty="0">
                <a:solidFill>
                  <a:srgbClr val="0000FF"/>
                </a:solidFill>
                <a:highlight>
                  <a:srgbClr val="FFFFFF"/>
                </a:highlight>
                <a:latin typeface="Cascadia Mono" panose="020B0609020000020004" pitchFamily="49" charset="0"/>
              </a:rPr>
              <a:t>="El resultado se mostrará aquí" /&gt;</a:t>
            </a:r>
            <a:endParaRPr lang="es-E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s-ES" sz="700" dirty="0">
                <a:solidFill>
                  <a:srgbClr val="000000"/>
                </a:solidFill>
                <a:highlight>
                  <a:srgbClr val="FFFFFF"/>
                </a:highlight>
                <a:latin typeface="Cascadia Mono" panose="020B0609020000020004" pitchFamily="49" charset="0"/>
              </a:rPr>
              <a:t>        </a:t>
            </a:r>
            <a:r>
              <a:rPr lang="es-ES" sz="700" dirty="0">
                <a:solidFill>
                  <a:srgbClr val="008000"/>
                </a:solidFill>
                <a:highlight>
                  <a:srgbClr val="FFFFFF"/>
                </a:highlight>
                <a:latin typeface="Cascadia Mono" panose="020B0609020000020004" pitchFamily="49" charset="0"/>
              </a:rPr>
              <a:t>&lt;!-- Botón para limpiar las entradas --&gt;</a:t>
            </a:r>
            <a:endParaRPr lang="es-ES" sz="700" dirty="0">
              <a:solidFill>
                <a:srgbClr val="000000"/>
              </a:solidFill>
              <a:highlight>
                <a:srgbClr val="FFFFFF"/>
              </a:highlight>
              <a:latin typeface="Cascadia Mono" panose="020B0609020000020004" pitchFamily="49" charset="0"/>
            </a:endParaRPr>
          </a:p>
          <a:p>
            <a:r>
              <a:rPr lang="en-GB" sz="700" dirty="0">
                <a:solidFill>
                  <a:srgbClr val="000000"/>
                </a:solidFill>
                <a:highlight>
                  <a:srgbClr val="FFFFFF"/>
                </a:highlight>
                <a:latin typeface="Cascadia Mono" panose="020B0609020000020004" pitchFamily="49" charset="0"/>
              </a:rPr>
              <a:t>        </a:t>
            </a:r>
            <a:r>
              <a:rPr lang="en-GB" sz="700" dirty="0">
                <a:solidFill>
                  <a:srgbClr val="0000FF"/>
                </a:solidFill>
                <a:highlight>
                  <a:srgbClr val="FFFFFF"/>
                </a:highlight>
                <a:latin typeface="Cascadia Mono" panose="020B0609020000020004" pitchFamily="49" charset="0"/>
              </a:rPr>
              <a:t>&lt;</a:t>
            </a:r>
            <a:r>
              <a:rPr lang="en-GB" sz="700" dirty="0">
                <a:solidFill>
                  <a:srgbClr val="A31515"/>
                </a:solidFill>
                <a:highlight>
                  <a:srgbClr val="FFFFFF"/>
                </a:highlight>
                <a:latin typeface="Cascadia Mono" panose="020B0609020000020004" pitchFamily="49" charset="0"/>
              </a:rPr>
              <a:t>Button</a:t>
            </a:r>
            <a:r>
              <a:rPr lang="en-GB" sz="700" dirty="0">
                <a:solidFill>
                  <a:srgbClr val="FF0000"/>
                </a:solidFill>
                <a:highlight>
                  <a:srgbClr val="FFFFFF"/>
                </a:highlight>
                <a:latin typeface="Cascadia Mono" panose="020B0609020000020004" pitchFamily="49" charset="0"/>
              </a:rPr>
              <a:t> Text</a:t>
            </a:r>
            <a:r>
              <a:rPr lang="en-GB" sz="700" dirty="0">
                <a:solidFill>
                  <a:srgbClr val="0000FF"/>
                </a:solidFill>
                <a:highlight>
                  <a:srgbClr val="FFFFFF"/>
                </a:highlight>
                <a:latin typeface="Cascadia Mono" panose="020B0609020000020004" pitchFamily="49" charset="0"/>
              </a:rPr>
              <a:t>="Limpiar"</a:t>
            </a:r>
            <a:r>
              <a:rPr lang="en-GB" sz="700" dirty="0">
                <a:solidFill>
                  <a:srgbClr val="FF0000"/>
                </a:solidFill>
                <a:highlight>
                  <a:srgbClr val="FFFFFF"/>
                </a:highlight>
                <a:latin typeface="Cascadia Mono" panose="020B0609020000020004" pitchFamily="49" charset="0"/>
              </a:rPr>
              <a:t> Clicked</a:t>
            </a:r>
            <a:r>
              <a:rPr lang="en-GB" sz="700" dirty="0">
                <a:solidFill>
                  <a:srgbClr val="0000FF"/>
                </a:solidFill>
                <a:highlight>
                  <a:srgbClr val="FFFFFF"/>
                </a:highlight>
                <a:latin typeface="Cascadia Mono" panose="020B0609020000020004" pitchFamily="49" charset="0"/>
              </a:rPr>
              <a:t>="OnClearClicked" /&gt;</a:t>
            </a:r>
            <a:endParaRPr lang="en-GB"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00"/>
                </a:solidFill>
                <a:highlight>
                  <a:srgbClr val="FFFFFF"/>
                </a:highlight>
                <a:latin typeface="Cascadia Mono" panose="020B0609020000020004" pitchFamily="49" charset="0"/>
              </a:rPr>
              <a:t>    </a:t>
            </a:r>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StackLayout</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endParaRPr lang="en-US" sz="700" dirty="0">
              <a:solidFill>
                <a:srgbClr val="000000"/>
              </a:solidFill>
              <a:highlight>
                <a:srgbClr val="FFFFFF"/>
              </a:highlight>
              <a:latin typeface="Cascadia Mono" panose="020B0609020000020004" pitchFamily="49" charset="0"/>
            </a:endParaRPr>
          </a:p>
          <a:p>
            <a:r>
              <a:rPr lang="en-US" sz="700" dirty="0">
                <a:solidFill>
                  <a:srgbClr val="0000FF"/>
                </a:solidFill>
                <a:highlight>
                  <a:srgbClr val="FFFFFF"/>
                </a:highlight>
                <a:latin typeface="Cascadia Mono" panose="020B0609020000020004" pitchFamily="49" charset="0"/>
              </a:rPr>
              <a:t>&lt;/</a:t>
            </a:r>
            <a:r>
              <a:rPr lang="en-US" sz="700" dirty="0">
                <a:solidFill>
                  <a:srgbClr val="A31515"/>
                </a:solidFill>
                <a:highlight>
                  <a:srgbClr val="FFFFFF"/>
                </a:highlight>
                <a:latin typeface="Cascadia Mono" panose="020B0609020000020004" pitchFamily="49" charset="0"/>
              </a:rPr>
              <a:t>ContentPage</a:t>
            </a:r>
            <a:r>
              <a:rPr lang="en-US" sz="700" dirty="0">
                <a:solidFill>
                  <a:srgbClr val="0000FF"/>
                </a:solidFill>
                <a:highlight>
                  <a:srgbClr val="FFFFFF"/>
                </a:highlight>
                <a:latin typeface="Cascadia Mono" panose="020B0609020000020004" pitchFamily="49" charset="0"/>
              </a:rPr>
              <a:t>&gt;</a:t>
            </a:r>
            <a:endParaRPr lang="en-US" sz="700" dirty="0">
              <a:solidFill>
                <a:srgbClr val="000000"/>
              </a:solidFill>
              <a:highlight>
                <a:srgbClr val="FFFFFF"/>
              </a:highlight>
              <a:latin typeface="Cascadia Mono" panose="020B0609020000020004" pitchFamily="49" charset="0"/>
            </a:endParaRPr>
          </a:p>
          <a:p>
            <a:endParaRPr lang="en-US" sz="300" dirty="0"/>
          </a:p>
        </p:txBody>
      </p:sp>
      <p:sp>
        <p:nvSpPr>
          <p:cNvPr id="8" name="CuadroTexto 7">
            <a:extLst>
              <a:ext uri="{FF2B5EF4-FFF2-40B4-BE49-F238E27FC236}">
                <a16:creationId xmlns:a16="http://schemas.microsoft.com/office/drawing/2014/main" id="{C0486440-9EE1-271F-BC36-0BD99CEA4C06}"/>
              </a:ext>
            </a:extLst>
          </p:cNvPr>
          <p:cNvSpPr txBox="1"/>
          <p:nvPr/>
        </p:nvSpPr>
        <p:spPr>
          <a:xfrm>
            <a:off x="6686550" y="366623"/>
            <a:ext cx="5143500" cy="6340197"/>
          </a:xfrm>
          <a:prstGeom prst="rect">
            <a:avLst/>
          </a:prstGeom>
          <a:noFill/>
        </p:spPr>
        <p:txBody>
          <a:bodyPr wrap="square">
            <a:spAutoFit/>
          </a:bodyPr>
          <a:lstStyle/>
          <a:p>
            <a:pPr algn="just"/>
            <a:r>
              <a:rPr lang="es-ES" sz="1400" b="1" dirty="0">
                <a:highlight>
                  <a:srgbClr val="FFFF00"/>
                </a:highlight>
              </a:rPr>
              <a:t>Descripción del Código</a:t>
            </a:r>
          </a:p>
          <a:p>
            <a:pPr algn="just"/>
            <a:r>
              <a:rPr lang="es-ES" sz="1400" b="1" dirty="0">
                <a:highlight>
                  <a:srgbClr val="00FFFF"/>
                </a:highlight>
              </a:rPr>
              <a:t>Definición XML: </a:t>
            </a:r>
            <a:r>
              <a:rPr lang="es-ES" sz="1400" dirty="0"/>
              <a:t>La primera línea del código establece la versión XML y la codificación. A continuación, se define un &lt;ContentPage&gt; que es la página principal de la aplicación.</a:t>
            </a:r>
          </a:p>
          <a:p>
            <a:pPr algn="just"/>
            <a:endParaRPr lang="es-ES" sz="1400" dirty="0"/>
          </a:p>
          <a:p>
            <a:pPr algn="just"/>
            <a:r>
              <a:rPr lang="es-ES" sz="1400" b="1" dirty="0">
                <a:highlight>
                  <a:srgbClr val="00FFFF"/>
                </a:highlight>
              </a:rPr>
              <a:t>Contenedores StackLayout: </a:t>
            </a:r>
            <a:r>
              <a:rPr lang="es-ES" sz="1400" dirty="0"/>
              <a:t>Se utilizan dos StackLayout para organizar los elementos. El primero establece un padding para el contenido, mientras que el segundo se centra en la pantalla, mejorando la estética de la interfaz.</a:t>
            </a:r>
          </a:p>
          <a:p>
            <a:pPr algn="just"/>
            <a:r>
              <a:rPr lang="es-ES" sz="1400" b="1" dirty="0">
                <a:highlight>
                  <a:srgbClr val="00FFFF"/>
                </a:highlight>
              </a:rPr>
              <a:t>Título y Estilo: </a:t>
            </a:r>
            <a:r>
              <a:rPr lang="es-ES" sz="1400" dirty="0"/>
              <a:t>Se incluye un Label que actúa como título, configurado con un tamaño de fuente, estilo en negrita, color, y alineación, lo que proporciona claridad y atractivo visual.</a:t>
            </a:r>
          </a:p>
          <a:p>
            <a:pPr algn="just"/>
            <a:r>
              <a:rPr lang="es-ES" sz="1400" b="1" dirty="0">
                <a:highlight>
                  <a:srgbClr val="00FFFF"/>
                </a:highlight>
              </a:rPr>
              <a:t>Imagen Circular: </a:t>
            </a:r>
            <a:r>
              <a:rPr lang="es-ES" sz="1400" dirty="0"/>
              <a:t>Se incorpora una imagen que se recorta en forma circular utilizando EllipseGeometry, proporcionando un enfoque visual interesante.</a:t>
            </a:r>
          </a:p>
          <a:p>
            <a:pPr algn="just"/>
            <a:r>
              <a:rPr lang="es-ES" sz="1400" b="1" dirty="0">
                <a:highlight>
                  <a:srgbClr val="00FFFF"/>
                </a:highlight>
              </a:rPr>
              <a:t>Entradas de Usuario: </a:t>
            </a:r>
            <a:r>
              <a:rPr lang="es-ES" sz="1400" dirty="0"/>
              <a:t>Dos campos Entry permiten a los usuarios ingresar números para realizar operaciones matemáticas. Se establece el tipo de teclado como numérico para facilitar la entrada de datos.</a:t>
            </a:r>
          </a:p>
          <a:p>
            <a:pPr algn="just"/>
            <a:r>
              <a:rPr lang="es-ES" sz="1400" b="1" dirty="0">
                <a:highlight>
                  <a:srgbClr val="00FFFF"/>
                </a:highlight>
              </a:rPr>
              <a:t>Botones de Operaciones: </a:t>
            </a:r>
            <a:r>
              <a:rPr lang="es-ES" sz="1400" dirty="0"/>
              <a:t>Los botones permiten al usuario realizar diferentes operaciones (suma, resta, multiplicación, división). Cada botón está vinculado a un método en el código C# que maneja la lógica correspondiente.</a:t>
            </a:r>
          </a:p>
          <a:p>
            <a:pPr algn="just"/>
            <a:r>
              <a:rPr lang="es-ES" sz="1400" b="1" dirty="0">
                <a:highlight>
                  <a:srgbClr val="00FFFF"/>
                </a:highlight>
              </a:rPr>
              <a:t>Etiqueta de Resultados: </a:t>
            </a:r>
            <a:r>
              <a:rPr lang="es-ES" sz="1400" dirty="0"/>
              <a:t>Se utiliza una etiqueta para mostrar el resultado de las operaciones, actualizada dinámicamente según la interacción del usuario.</a:t>
            </a:r>
          </a:p>
          <a:p>
            <a:pPr algn="just"/>
            <a:r>
              <a:rPr lang="es-ES" sz="1400" b="1" dirty="0">
                <a:highlight>
                  <a:srgbClr val="00FFFF"/>
                </a:highlight>
              </a:rPr>
              <a:t>Botón Limpiar: </a:t>
            </a:r>
            <a:r>
              <a:rPr lang="es-ES" sz="1400" dirty="0"/>
              <a:t>Un botón adicional permite al usuario limpiar las entradas y el resultado, facilitando una mejor experiencia de usuario.</a:t>
            </a:r>
          </a:p>
        </p:txBody>
      </p:sp>
      <p:sp>
        <p:nvSpPr>
          <p:cNvPr id="9" name="CuadroTexto 8">
            <a:extLst>
              <a:ext uri="{FF2B5EF4-FFF2-40B4-BE49-F238E27FC236}">
                <a16:creationId xmlns:a16="http://schemas.microsoft.com/office/drawing/2014/main" id="{5F502521-A364-5883-0327-E73539DBD969}"/>
              </a:ext>
            </a:extLst>
          </p:cNvPr>
          <p:cNvSpPr txBox="1"/>
          <p:nvPr/>
        </p:nvSpPr>
        <p:spPr>
          <a:xfrm>
            <a:off x="533400" y="112841"/>
            <a:ext cx="4124325" cy="369332"/>
          </a:xfrm>
          <a:prstGeom prst="rect">
            <a:avLst/>
          </a:prstGeom>
          <a:noFill/>
        </p:spPr>
        <p:txBody>
          <a:bodyPr wrap="square" rtlCol="0">
            <a:spAutoFit/>
          </a:bodyPr>
          <a:lstStyle/>
          <a:p>
            <a:r>
              <a:rPr lang="en-GB" b="1" dirty="0">
                <a:highlight>
                  <a:srgbClr val="00FFFF"/>
                </a:highlight>
              </a:rPr>
              <a:t>Codigo del Archivo MainPage.xaml</a:t>
            </a:r>
            <a:endParaRPr lang="en-US" b="1" dirty="0">
              <a:highlight>
                <a:srgbClr val="00FFFF"/>
              </a:highlight>
            </a:endParaRPr>
          </a:p>
        </p:txBody>
      </p:sp>
    </p:spTree>
    <p:extLst>
      <p:ext uri="{BB962C8B-B14F-4D97-AF65-F5344CB8AC3E}">
        <p14:creationId xmlns:p14="http://schemas.microsoft.com/office/powerpoint/2010/main" val="2576496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215E749-830C-A05A-1E46-C799385E12F0}"/>
              </a:ext>
            </a:extLst>
          </p:cNvPr>
          <p:cNvSpPr txBox="1"/>
          <p:nvPr/>
        </p:nvSpPr>
        <p:spPr>
          <a:xfrm>
            <a:off x="247649" y="224909"/>
            <a:ext cx="8105775" cy="369332"/>
          </a:xfrm>
          <a:prstGeom prst="rect">
            <a:avLst/>
          </a:prstGeom>
          <a:noFill/>
        </p:spPr>
        <p:txBody>
          <a:bodyPr wrap="square">
            <a:spAutoFit/>
          </a:bodyPr>
          <a:lstStyle/>
          <a:p>
            <a:r>
              <a:rPr lang="en-US" b="1" dirty="0">
                <a:highlight>
                  <a:srgbClr val="00FFFF"/>
                </a:highlight>
              </a:rPr>
              <a:t>Código de Ejemplo Comentado del Archivo MainPage.xaml.cs</a:t>
            </a:r>
          </a:p>
        </p:txBody>
      </p:sp>
      <p:sp>
        <p:nvSpPr>
          <p:cNvPr id="7" name="CuadroTexto 6">
            <a:extLst>
              <a:ext uri="{FF2B5EF4-FFF2-40B4-BE49-F238E27FC236}">
                <a16:creationId xmlns:a16="http://schemas.microsoft.com/office/drawing/2014/main" id="{D4F24D00-0460-EC1F-9A78-EBD14DEC34C3}"/>
              </a:ext>
            </a:extLst>
          </p:cNvPr>
          <p:cNvSpPr txBox="1"/>
          <p:nvPr/>
        </p:nvSpPr>
        <p:spPr>
          <a:xfrm>
            <a:off x="247649" y="1375618"/>
            <a:ext cx="11753851" cy="1815882"/>
          </a:xfrm>
          <a:prstGeom prst="rect">
            <a:avLst/>
          </a:prstGeom>
          <a:noFill/>
        </p:spPr>
        <p:txBody>
          <a:bodyPr wrap="square">
            <a:spAutoFit/>
          </a:bodyPr>
          <a:lstStyle/>
          <a:p>
            <a:r>
              <a:rPr lang="es-ES" sz="1600" dirty="0">
                <a:solidFill>
                  <a:srgbClr val="0000FF"/>
                </a:solidFill>
                <a:highlight>
                  <a:srgbClr val="FFFFFF"/>
                </a:highlight>
                <a:latin typeface="Cascadia Mono" panose="020B0609020000020004" pitchFamily="49" charset="0"/>
              </a:rPr>
              <a:t>using</a:t>
            </a:r>
            <a:r>
              <a:rPr lang="es-ES" sz="1600" dirty="0">
                <a:solidFill>
                  <a:srgbClr val="000000"/>
                </a:solidFill>
                <a:highlight>
                  <a:srgbClr val="FFFFFF"/>
                </a:highlight>
                <a:latin typeface="Cascadia Mono" panose="020B0609020000020004" pitchFamily="49" charset="0"/>
              </a:rPr>
              <a:t> System; </a:t>
            </a:r>
            <a:r>
              <a:rPr lang="es-ES" sz="1600" dirty="0">
                <a:solidFill>
                  <a:srgbClr val="008000"/>
                </a:solidFill>
                <a:highlight>
                  <a:srgbClr val="FFFFFF"/>
                </a:highlight>
                <a:latin typeface="Cascadia Mono" panose="020B0609020000020004" pitchFamily="49" charset="0"/>
              </a:rPr>
              <a:t>// Importa el espacio de nombres del sistema, que incluye clases fundamentales.</a:t>
            </a:r>
            <a:endParaRPr lang="es-ES" sz="1600" dirty="0">
              <a:solidFill>
                <a:srgbClr val="000000"/>
              </a:solidFill>
              <a:highlight>
                <a:srgbClr val="FFFFFF"/>
              </a:highlight>
              <a:latin typeface="Cascadia Mono" panose="020B0609020000020004" pitchFamily="49" charset="0"/>
            </a:endParaRPr>
          </a:p>
          <a:p>
            <a:r>
              <a:rPr lang="es-ES" sz="1600" dirty="0">
                <a:solidFill>
                  <a:srgbClr val="0000FF"/>
                </a:solidFill>
                <a:highlight>
                  <a:srgbClr val="FFFFFF"/>
                </a:highlight>
                <a:latin typeface="Cascadia Mono" panose="020B0609020000020004" pitchFamily="49" charset="0"/>
              </a:rPr>
              <a:t>using</a:t>
            </a:r>
            <a:r>
              <a:rPr lang="es-ES" sz="1600" dirty="0">
                <a:solidFill>
                  <a:srgbClr val="000000"/>
                </a:solidFill>
                <a:highlight>
                  <a:srgbClr val="FFFFFF"/>
                </a:highlight>
                <a:latin typeface="Cascadia Mono" panose="020B0609020000020004" pitchFamily="49" charset="0"/>
              </a:rPr>
              <a:t> System.Collections.Generic; </a:t>
            </a:r>
            <a:r>
              <a:rPr lang="es-ES" sz="1600" dirty="0">
                <a:solidFill>
                  <a:srgbClr val="008000"/>
                </a:solidFill>
                <a:highlight>
                  <a:srgbClr val="FFFFFF"/>
                </a:highlight>
                <a:latin typeface="Cascadia Mono" panose="020B0609020000020004" pitchFamily="49" charset="0"/>
              </a:rPr>
              <a:t>// Importa clases para trabajar con colecciones genéricas.</a:t>
            </a:r>
            <a:endParaRPr lang="es-E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using</a:t>
            </a:r>
            <a:r>
              <a:rPr lang="en-US" sz="1600" dirty="0">
                <a:solidFill>
                  <a:srgbClr val="000000"/>
                </a:solidFill>
                <a:highlight>
                  <a:srgbClr val="FFFFFF"/>
                </a:highlight>
                <a:latin typeface="Cascadia Mono" panose="020B0609020000020004" pitchFamily="49" charset="0"/>
              </a:rPr>
              <a:t> System.ComponentModel; </a:t>
            </a:r>
            <a:r>
              <a:rPr lang="en-US" sz="1600" dirty="0">
                <a:solidFill>
                  <a:srgbClr val="008000"/>
                </a:solidFill>
                <a:highlight>
                  <a:srgbClr val="FFFFFF"/>
                </a:highlight>
                <a:latin typeface="Cascadia Mono" panose="020B0609020000020004" pitchFamily="49" charset="0"/>
              </a:rPr>
              <a:t>// Importa clases para implementar interfaces de componentes.</a:t>
            </a:r>
            <a:endParaRPr lang="en-US" sz="1600" dirty="0">
              <a:solidFill>
                <a:srgbClr val="000000"/>
              </a:solidFill>
              <a:highlight>
                <a:srgbClr val="FFFFFF"/>
              </a:highlight>
              <a:latin typeface="Cascadia Mono" panose="020B0609020000020004" pitchFamily="49" charset="0"/>
            </a:endParaRPr>
          </a:p>
          <a:p>
            <a:r>
              <a:rPr lang="es-ES" sz="1600" dirty="0">
                <a:solidFill>
                  <a:srgbClr val="0000FF"/>
                </a:solidFill>
                <a:highlight>
                  <a:srgbClr val="FFFFFF"/>
                </a:highlight>
                <a:latin typeface="Cascadia Mono" panose="020B0609020000020004" pitchFamily="49" charset="0"/>
              </a:rPr>
              <a:t>using</a:t>
            </a:r>
            <a:r>
              <a:rPr lang="es-ES" sz="1600" dirty="0">
                <a:solidFill>
                  <a:srgbClr val="000000"/>
                </a:solidFill>
                <a:highlight>
                  <a:srgbClr val="FFFFFF"/>
                </a:highlight>
                <a:latin typeface="Cascadia Mono" panose="020B0609020000020004" pitchFamily="49" charset="0"/>
              </a:rPr>
              <a:t> System.Linq; </a:t>
            </a:r>
            <a:r>
              <a:rPr lang="es-ES" sz="1600" dirty="0">
                <a:solidFill>
                  <a:srgbClr val="008000"/>
                </a:solidFill>
                <a:highlight>
                  <a:srgbClr val="FFFFFF"/>
                </a:highlight>
                <a:latin typeface="Cascadia Mono" panose="020B0609020000020004" pitchFamily="49" charset="0"/>
              </a:rPr>
              <a:t>// Importa clases para trabajar con consultas LINQ.</a:t>
            </a:r>
            <a:endParaRPr lang="es-E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using</a:t>
            </a:r>
            <a:r>
              <a:rPr lang="en-US" sz="1600" dirty="0">
                <a:solidFill>
                  <a:srgbClr val="000000"/>
                </a:solidFill>
                <a:highlight>
                  <a:srgbClr val="FFFFFF"/>
                </a:highlight>
                <a:latin typeface="Cascadia Mono" panose="020B0609020000020004" pitchFamily="49" charset="0"/>
              </a:rPr>
              <a:t> System.Text; </a:t>
            </a:r>
            <a:r>
              <a:rPr lang="en-US" sz="1600" dirty="0">
                <a:solidFill>
                  <a:srgbClr val="008000"/>
                </a:solidFill>
                <a:highlight>
                  <a:srgbClr val="FFFFFF"/>
                </a:highlight>
                <a:latin typeface="Cascadia Mono" panose="020B0609020000020004" pitchFamily="49" charset="0"/>
              </a:rPr>
              <a:t>// Proporciona clases para manipular cadenas.</a:t>
            </a:r>
            <a:endParaRPr lang="en-US" sz="1600" dirty="0">
              <a:solidFill>
                <a:srgbClr val="000000"/>
              </a:solidFill>
              <a:highlight>
                <a:srgbClr val="FFFFFF"/>
              </a:highlight>
              <a:latin typeface="Cascadia Mono" panose="020B0609020000020004" pitchFamily="49" charset="0"/>
            </a:endParaRPr>
          </a:p>
          <a:p>
            <a:r>
              <a:rPr lang="es-ES" sz="1600" dirty="0">
                <a:solidFill>
                  <a:srgbClr val="0000FF"/>
                </a:solidFill>
                <a:highlight>
                  <a:srgbClr val="FFFFFF"/>
                </a:highlight>
                <a:latin typeface="Cascadia Mono" panose="020B0609020000020004" pitchFamily="49" charset="0"/>
              </a:rPr>
              <a:t>using</a:t>
            </a:r>
            <a:r>
              <a:rPr lang="es-ES" sz="1600" dirty="0">
                <a:solidFill>
                  <a:srgbClr val="000000"/>
                </a:solidFill>
                <a:highlight>
                  <a:srgbClr val="FFFFFF"/>
                </a:highlight>
                <a:latin typeface="Cascadia Mono" panose="020B0609020000020004" pitchFamily="49" charset="0"/>
              </a:rPr>
              <a:t> System.Threading.Tasks; </a:t>
            </a:r>
            <a:r>
              <a:rPr lang="es-ES" sz="1600" dirty="0">
                <a:solidFill>
                  <a:srgbClr val="008000"/>
                </a:solidFill>
                <a:highlight>
                  <a:srgbClr val="FFFFFF"/>
                </a:highlight>
                <a:latin typeface="Cascadia Mono" panose="020B0609020000020004" pitchFamily="49" charset="0"/>
              </a:rPr>
              <a:t>// Proporciona clases para la programación asíncrona.</a:t>
            </a:r>
            <a:endParaRPr lang="es-ES" sz="1600" dirty="0">
              <a:solidFill>
                <a:srgbClr val="000000"/>
              </a:solidFill>
              <a:highlight>
                <a:srgbClr val="FFFFFF"/>
              </a:highlight>
              <a:latin typeface="Cascadia Mono" panose="020B0609020000020004" pitchFamily="49" charset="0"/>
            </a:endParaRPr>
          </a:p>
          <a:p>
            <a:r>
              <a:rPr lang="es-ES" sz="1600" dirty="0">
                <a:solidFill>
                  <a:srgbClr val="0000FF"/>
                </a:solidFill>
                <a:highlight>
                  <a:srgbClr val="FFFFFF"/>
                </a:highlight>
                <a:latin typeface="Cascadia Mono" panose="020B0609020000020004" pitchFamily="49" charset="0"/>
              </a:rPr>
              <a:t>using</a:t>
            </a:r>
            <a:r>
              <a:rPr lang="es-ES" sz="1600" dirty="0">
                <a:solidFill>
                  <a:srgbClr val="000000"/>
                </a:solidFill>
                <a:highlight>
                  <a:srgbClr val="FFFFFF"/>
                </a:highlight>
                <a:latin typeface="Cascadia Mono" panose="020B0609020000020004" pitchFamily="49" charset="0"/>
              </a:rPr>
              <a:t> Xamarin.Forms; </a:t>
            </a:r>
            <a:r>
              <a:rPr lang="es-ES" sz="1600" dirty="0">
                <a:solidFill>
                  <a:srgbClr val="008000"/>
                </a:solidFill>
                <a:highlight>
                  <a:srgbClr val="FFFFFF"/>
                </a:highlight>
                <a:latin typeface="Cascadia Mono" panose="020B0609020000020004" pitchFamily="49" charset="0"/>
              </a:rPr>
              <a:t>// Importa el espacio de nombres de Xamarin.Forms para usar sus controles.</a:t>
            </a:r>
            <a:endParaRPr lang="en-US" sz="1600" dirty="0"/>
          </a:p>
        </p:txBody>
      </p:sp>
      <p:sp>
        <p:nvSpPr>
          <p:cNvPr id="10" name="CuadroTexto 9">
            <a:extLst>
              <a:ext uri="{FF2B5EF4-FFF2-40B4-BE49-F238E27FC236}">
                <a16:creationId xmlns:a16="http://schemas.microsoft.com/office/drawing/2014/main" id="{484E4243-CAC4-B0BA-60D4-76F4D6019EB8}"/>
              </a:ext>
            </a:extLst>
          </p:cNvPr>
          <p:cNvSpPr txBox="1"/>
          <p:nvPr/>
        </p:nvSpPr>
        <p:spPr>
          <a:xfrm>
            <a:off x="247648" y="3728056"/>
            <a:ext cx="11753851" cy="1815882"/>
          </a:xfrm>
          <a:prstGeom prst="rect">
            <a:avLst/>
          </a:prstGeom>
          <a:noFill/>
        </p:spPr>
        <p:txBody>
          <a:bodyPr wrap="square">
            <a:spAutoFit/>
          </a:bodyPr>
          <a:lstStyle/>
          <a:p>
            <a:pPr algn="ctr"/>
            <a:r>
              <a:rPr lang="es-ES" sz="2800" b="1" dirty="0">
                <a:highlight>
                  <a:srgbClr val="00FFFF"/>
                </a:highlight>
              </a:rPr>
              <a:t>Namespaces y Clases: </a:t>
            </a:r>
            <a:r>
              <a:rPr lang="es-ES" sz="2800" dirty="0"/>
              <a:t>Al inicio del código, se importan varios espacios de nombres que proporcionan las clases necesarias para trabajar con Xamarin y otras funcionalidades de .NET. La clase MainPage hereda de ContentPage, lo que permite definir una página de contenido en la aplicación</a:t>
            </a:r>
          </a:p>
        </p:txBody>
      </p:sp>
    </p:spTree>
    <p:extLst>
      <p:ext uri="{BB962C8B-B14F-4D97-AF65-F5344CB8AC3E}">
        <p14:creationId xmlns:p14="http://schemas.microsoft.com/office/powerpoint/2010/main" val="3791915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F781EF9-CB63-AFF2-81D1-7A30D3D50FDD}"/>
              </a:ext>
            </a:extLst>
          </p:cNvPr>
          <p:cNvSpPr txBox="1"/>
          <p:nvPr/>
        </p:nvSpPr>
        <p:spPr>
          <a:xfrm>
            <a:off x="154780" y="388233"/>
            <a:ext cx="10951370" cy="6324808"/>
          </a:xfrm>
          <a:prstGeom prst="rect">
            <a:avLst/>
          </a:prstGeom>
          <a:noFill/>
        </p:spPr>
        <p:txBody>
          <a:bodyPr wrap="square">
            <a:spAutoFit/>
          </a:bodyPr>
          <a:lstStyle/>
          <a:p>
            <a:r>
              <a:rPr lang="es-ES" sz="900" dirty="0">
                <a:solidFill>
                  <a:srgbClr val="0000FF"/>
                </a:solidFill>
                <a:highlight>
                  <a:srgbClr val="FFFFFF"/>
                </a:highlight>
                <a:latin typeface="Cascadia Mono" panose="020B0609020000020004" pitchFamily="49" charset="0"/>
              </a:rPr>
              <a:t>namespace</a:t>
            </a:r>
            <a:r>
              <a:rPr lang="es-ES" sz="900" dirty="0">
                <a:solidFill>
                  <a:srgbClr val="000000"/>
                </a:solidFill>
                <a:highlight>
                  <a:srgbClr val="FFFFFF"/>
                </a:highlight>
                <a:latin typeface="Cascadia Mono" panose="020B0609020000020004" pitchFamily="49" charset="0"/>
              </a:rPr>
              <a:t> App1 </a:t>
            </a:r>
            <a:r>
              <a:rPr lang="es-ES" sz="900" dirty="0">
                <a:solidFill>
                  <a:srgbClr val="008000"/>
                </a:solidFill>
                <a:highlight>
                  <a:srgbClr val="FFFFFF"/>
                </a:highlight>
                <a:latin typeface="Cascadia Mono" panose="020B0609020000020004" pitchFamily="49" charset="0"/>
              </a:rPr>
              <a:t>// Define el espacio de nombres de la aplicación.</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a:t>
            </a: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public</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partial</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class</a:t>
            </a:r>
            <a:r>
              <a:rPr lang="en-US" sz="900" dirty="0">
                <a:solidFill>
                  <a:srgbClr val="000000"/>
                </a:solidFill>
                <a:highlight>
                  <a:srgbClr val="FFFFFF"/>
                </a:highlight>
                <a:latin typeface="Cascadia Mono" panose="020B0609020000020004" pitchFamily="49" charset="0"/>
              </a:rPr>
              <a:t> </a:t>
            </a:r>
            <a:r>
              <a:rPr lang="en-US" sz="900" dirty="0">
                <a:solidFill>
                  <a:srgbClr val="2B91AF"/>
                </a:solidFill>
                <a:highlight>
                  <a:srgbClr val="FFFFFF"/>
                </a:highlight>
                <a:latin typeface="Cascadia Mono" panose="020B0609020000020004" pitchFamily="49" charset="0"/>
              </a:rPr>
              <a:t>MainPage</a:t>
            </a:r>
            <a:r>
              <a:rPr lang="en-US" sz="900" dirty="0">
                <a:solidFill>
                  <a:srgbClr val="000000"/>
                </a:solidFill>
                <a:highlight>
                  <a:srgbClr val="FFFFFF"/>
                </a:highlight>
                <a:latin typeface="Cascadia Mono" panose="020B0609020000020004" pitchFamily="49" charset="0"/>
              </a:rPr>
              <a:t> : </a:t>
            </a:r>
            <a:r>
              <a:rPr lang="en-US" sz="900" dirty="0">
                <a:solidFill>
                  <a:srgbClr val="2B91AF"/>
                </a:solidFill>
                <a:highlight>
                  <a:srgbClr val="FFFFFF"/>
                </a:highlight>
                <a:latin typeface="Cascadia Mono" panose="020B0609020000020004" pitchFamily="49" charset="0"/>
              </a:rPr>
              <a:t>ContentPage</a:t>
            </a:r>
            <a:r>
              <a:rPr lang="en-US" sz="900" dirty="0">
                <a:solidFill>
                  <a:srgbClr val="000000"/>
                </a:solidFill>
                <a:highlight>
                  <a:srgbClr val="FFFFFF"/>
                </a:highlight>
                <a:latin typeface="Cascadia Mono" panose="020B0609020000020004" pitchFamily="49" charset="0"/>
              </a:rPr>
              <a:t> </a:t>
            </a:r>
            <a:r>
              <a:rPr lang="en-US" sz="900" dirty="0">
                <a:solidFill>
                  <a:srgbClr val="008000"/>
                </a:solidFill>
                <a:highlight>
                  <a:srgbClr val="FFFFFF"/>
                </a:highlight>
                <a:latin typeface="Cascadia Mono" panose="020B0609020000020004" pitchFamily="49" charset="0"/>
              </a:rPr>
              <a:t>// Clase principal que hereda de ContentPage, representando una página de contenido.</a:t>
            </a:r>
            <a:endParaRPr lang="en-U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public</a:t>
            </a:r>
            <a:r>
              <a:rPr lang="en-US" sz="900" dirty="0">
                <a:solidFill>
                  <a:srgbClr val="000000"/>
                </a:solidFill>
                <a:highlight>
                  <a:srgbClr val="FFFFFF"/>
                </a:highlight>
                <a:latin typeface="Cascadia Mono" panose="020B0609020000020004" pitchFamily="49" charset="0"/>
              </a:rPr>
              <a:t> </a:t>
            </a:r>
            <a:r>
              <a:rPr lang="en-US" sz="900" dirty="0">
                <a:solidFill>
                  <a:srgbClr val="2B91AF"/>
                </a:solidFill>
                <a:highlight>
                  <a:srgbClr val="FFFFFF"/>
                </a:highlight>
                <a:latin typeface="Cascadia Mono" panose="020B0609020000020004" pitchFamily="49" charset="0"/>
              </a:rPr>
              <a:t>MainPage</a:t>
            </a:r>
            <a:r>
              <a:rPr lang="en-US" sz="900" dirty="0">
                <a:solidFill>
                  <a:srgbClr val="000000"/>
                </a:solidFill>
                <a:highlight>
                  <a:srgbClr val="FFFFFF"/>
                </a:highlight>
                <a:latin typeface="Cascadia Mono" panose="020B0609020000020004" pitchFamily="49" charset="0"/>
              </a:rPr>
              <a:t>() </a:t>
            </a:r>
            <a:r>
              <a:rPr lang="en-US" sz="900" dirty="0">
                <a:solidFill>
                  <a:srgbClr val="008000"/>
                </a:solidFill>
                <a:highlight>
                  <a:srgbClr val="FFFFFF"/>
                </a:highlight>
                <a:latin typeface="Cascadia Mono" panose="020B0609020000020004" pitchFamily="49" charset="0"/>
              </a:rPr>
              <a:t>// Constructor de la clase.</a:t>
            </a:r>
            <a:endParaRPr lang="en-U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r>
              <a:rPr lang="es-ES" sz="900" dirty="0">
                <a:solidFill>
                  <a:srgbClr val="000000"/>
                </a:solidFill>
                <a:highlight>
                  <a:srgbClr val="FFFFFF"/>
                </a:highlight>
                <a:latin typeface="Cascadia Mono" panose="020B0609020000020004" pitchFamily="49" charset="0"/>
              </a:rPr>
              <a:t>            InitializeComponent(); </a:t>
            </a:r>
            <a:r>
              <a:rPr lang="es-ES" sz="900" dirty="0">
                <a:solidFill>
                  <a:srgbClr val="008000"/>
                </a:solidFill>
                <a:highlight>
                  <a:srgbClr val="FFFFFF"/>
                </a:highlight>
                <a:latin typeface="Cascadia Mono" panose="020B0609020000020004" pitchFamily="49" charset="0"/>
              </a:rPr>
              <a:t>// Inicializa los componentes de la interfaz de usuario.</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endParaRPr lang="en-U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Método que se ejecuta cuando se hace clic en el botón "Sumar".</a:t>
            </a:r>
            <a:endParaRPr lang="es-ES" sz="900" dirty="0">
              <a:solidFill>
                <a:srgbClr val="000000"/>
              </a:solidFill>
              <a:highlight>
                <a:srgbClr val="FFFFFF"/>
              </a:highlight>
              <a:latin typeface="Cascadia Mono" panose="020B0609020000020004" pitchFamily="49" charset="0"/>
            </a:endParaRPr>
          </a:p>
          <a:p>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private</a:t>
            </a:r>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void</a:t>
            </a:r>
            <a:r>
              <a:rPr lang="en-GB" sz="900" dirty="0">
                <a:solidFill>
                  <a:srgbClr val="000000"/>
                </a:solidFill>
                <a:highlight>
                  <a:srgbClr val="FFFFFF"/>
                </a:highlight>
                <a:latin typeface="Cascadia Mono" panose="020B0609020000020004" pitchFamily="49" charset="0"/>
              </a:rPr>
              <a:t> OnAddClicked(</a:t>
            </a:r>
            <a:r>
              <a:rPr lang="en-GB" sz="900" dirty="0">
                <a:solidFill>
                  <a:srgbClr val="0000FF"/>
                </a:solidFill>
                <a:highlight>
                  <a:srgbClr val="FFFFFF"/>
                </a:highlight>
                <a:latin typeface="Cascadia Mono" panose="020B0609020000020004" pitchFamily="49" charset="0"/>
              </a:rPr>
              <a:t>object</a:t>
            </a:r>
            <a:r>
              <a:rPr lang="en-GB" sz="900" dirty="0">
                <a:solidFill>
                  <a:srgbClr val="000000"/>
                </a:solidFill>
                <a:highlight>
                  <a:srgbClr val="FFFFFF"/>
                </a:highlight>
                <a:latin typeface="Cascadia Mono" panose="020B0609020000020004" pitchFamily="49" charset="0"/>
              </a:rPr>
              <a:t> sender, </a:t>
            </a:r>
            <a:r>
              <a:rPr lang="en-GB" sz="900" dirty="0">
                <a:solidFill>
                  <a:srgbClr val="2B91AF"/>
                </a:solidFill>
                <a:highlight>
                  <a:srgbClr val="FFFFFF"/>
                </a:highlight>
                <a:latin typeface="Cascadia Mono" panose="020B0609020000020004" pitchFamily="49" charset="0"/>
              </a:rPr>
              <a:t>EventArgs</a:t>
            </a:r>
            <a:r>
              <a:rPr lang="en-GB" sz="900" dirty="0">
                <a:solidFill>
                  <a:srgbClr val="000000"/>
                </a:solidFill>
                <a:highlight>
                  <a:srgbClr val="FFFFFF"/>
                </a:highlight>
                <a:latin typeface="Cascadia Mono" panose="020B0609020000020004" pitchFamily="49" charset="0"/>
              </a:rPr>
              <a:t> e)</a:t>
            </a:r>
          </a:p>
          <a:p>
            <a:r>
              <a:rPr lang="en-US" sz="900" dirty="0">
                <a:solidFill>
                  <a:srgbClr val="000000"/>
                </a:solidFill>
                <a:highlight>
                  <a:srgbClr val="FFFFFF"/>
                </a:highlight>
                <a:latin typeface="Cascadia Mono" panose="020B0609020000020004" pitchFamily="49" charset="0"/>
              </a:rPr>
              <a:t>        {</a:t>
            </a:r>
          </a:p>
          <a:p>
            <a:r>
              <a:rPr lang="es-ES" sz="900" dirty="0">
                <a:solidFill>
                  <a:srgbClr val="000000"/>
                </a:solidFill>
                <a:highlight>
                  <a:srgbClr val="FFFFFF"/>
                </a:highlight>
                <a:latin typeface="Cascadia Mono" panose="020B0609020000020004" pitchFamily="49" charset="0"/>
              </a:rPr>
              <a:t>            PerformOperation((a, b) =&gt; a + b); </a:t>
            </a:r>
            <a:r>
              <a:rPr lang="es-ES" sz="900" dirty="0">
                <a:solidFill>
                  <a:srgbClr val="008000"/>
                </a:solidFill>
                <a:highlight>
                  <a:srgbClr val="FFFFFF"/>
                </a:highlight>
                <a:latin typeface="Cascadia Mono" panose="020B0609020000020004" pitchFamily="49" charset="0"/>
              </a:rPr>
              <a:t>// Llama a PerformOperation con la función de suma.</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endParaRPr lang="en-U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Método que se ejecuta cuando se hace clic en el botón "Restar".</a:t>
            </a:r>
            <a:endParaRPr lang="es-ES" sz="900" dirty="0">
              <a:solidFill>
                <a:srgbClr val="000000"/>
              </a:solidFill>
              <a:highlight>
                <a:srgbClr val="FFFFFF"/>
              </a:highlight>
              <a:latin typeface="Cascadia Mono" panose="020B0609020000020004" pitchFamily="49" charset="0"/>
            </a:endParaRPr>
          </a:p>
          <a:p>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private</a:t>
            </a:r>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void</a:t>
            </a:r>
            <a:r>
              <a:rPr lang="en-GB" sz="900" dirty="0">
                <a:solidFill>
                  <a:srgbClr val="000000"/>
                </a:solidFill>
                <a:highlight>
                  <a:srgbClr val="FFFFFF"/>
                </a:highlight>
                <a:latin typeface="Cascadia Mono" panose="020B0609020000020004" pitchFamily="49" charset="0"/>
              </a:rPr>
              <a:t> OnSubtractClicked(</a:t>
            </a:r>
            <a:r>
              <a:rPr lang="en-GB" sz="900" dirty="0">
                <a:solidFill>
                  <a:srgbClr val="0000FF"/>
                </a:solidFill>
                <a:highlight>
                  <a:srgbClr val="FFFFFF"/>
                </a:highlight>
                <a:latin typeface="Cascadia Mono" panose="020B0609020000020004" pitchFamily="49" charset="0"/>
              </a:rPr>
              <a:t>object</a:t>
            </a:r>
            <a:r>
              <a:rPr lang="en-GB" sz="900" dirty="0">
                <a:solidFill>
                  <a:srgbClr val="000000"/>
                </a:solidFill>
                <a:highlight>
                  <a:srgbClr val="FFFFFF"/>
                </a:highlight>
                <a:latin typeface="Cascadia Mono" panose="020B0609020000020004" pitchFamily="49" charset="0"/>
              </a:rPr>
              <a:t> sender, </a:t>
            </a:r>
            <a:r>
              <a:rPr lang="en-GB" sz="900" dirty="0">
                <a:solidFill>
                  <a:srgbClr val="2B91AF"/>
                </a:solidFill>
                <a:highlight>
                  <a:srgbClr val="FFFFFF"/>
                </a:highlight>
                <a:latin typeface="Cascadia Mono" panose="020B0609020000020004" pitchFamily="49" charset="0"/>
              </a:rPr>
              <a:t>EventArgs</a:t>
            </a:r>
            <a:r>
              <a:rPr lang="en-GB" sz="900" dirty="0">
                <a:solidFill>
                  <a:srgbClr val="000000"/>
                </a:solidFill>
                <a:highlight>
                  <a:srgbClr val="FFFFFF"/>
                </a:highlight>
                <a:latin typeface="Cascadia Mono" panose="020B0609020000020004" pitchFamily="49" charset="0"/>
              </a:rPr>
              <a:t> e)</a:t>
            </a:r>
          </a:p>
          <a:p>
            <a:r>
              <a:rPr lang="en-US"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PerformOperation((a, b) =&gt; a - b); </a:t>
            </a:r>
            <a:r>
              <a:rPr lang="en-US" sz="900" dirty="0">
                <a:solidFill>
                  <a:srgbClr val="008000"/>
                </a:solidFill>
                <a:highlight>
                  <a:srgbClr val="FFFFFF"/>
                </a:highlight>
                <a:latin typeface="Cascadia Mono" panose="020B0609020000020004" pitchFamily="49" charset="0"/>
              </a:rPr>
              <a:t>// Llama a PerformOperation con la función de resta.</a:t>
            </a:r>
            <a:endParaRPr lang="en-U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endParaRPr lang="en-U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Método que se ejecuta cuando se hace clic en el botón "Multiplicar".</a:t>
            </a:r>
            <a:endParaRPr lang="es-ES" sz="900" dirty="0">
              <a:solidFill>
                <a:srgbClr val="000000"/>
              </a:solidFill>
              <a:highlight>
                <a:srgbClr val="FFFFFF"/>
              </a:highlight>
              <a:latin typeface="Cascadia Mono" panose="020B0609020000020004" pitchFamily="49" charset="0"/>
            </a:endParaRPr>
          </a:p>
          <a:p>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private</a:t>
            </a:r>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void</a:t>
            </a:r>
            <a:r>
              <a:rPr lang="en-GB" sz="900" dirty="0">
                <a:solidFill>
                  <a:srgbClr val="000000"/>
                </a:solidFill>
                <a:highlight>
                  <a:srgbClr val="FFFFFF"/>
                </a:highlight>
                <a:latin typeface="Cascadia Mono" panose="020B0609020000020004" pitchFamily="49" charset="0"/>
              </a:rPr>
              <a:t> OnMultiplyClicked(</a:t>
            </a:r>
            <a:r>
              <a:rPr lang="en-GB" sz="900" dirty="0">
                <a:solidFill>
                  <a:srgbClr val="0000FF"/>
                </a:solidFill>
                <a:highlight>
                  <a:srgbClr val="FFFFFF"/>
                </a:highlight>
                <a:latin typeface="Cascadia Mono" panose="020B0609020000020004" pitchFamily="49" charset="0"/>
              </a:rPr>
              <a:t>object</a:t>
            </a:r>
            <a:r>
              <a:rPr lang="en-GB" sz="900" dirty="0">
                <a:solidFill>
                  <a:srgbClr val="000000"/>
                </a:solidFill>
                <a:highlight>
                  <a:srgbClr val="FFFFFF"/>
                </a:highlight>
                <a:latin typeface="Cascadia Mono" panose="020B0609020000020004" pitchFamily="49" charset="0"/>
              </a:rPr>
              <a:t> sender, </a:t>
            </a:r>
            <a:r>
              <a:rPr lang="en-GB" sz="900" dirty="0">
                <a:solidFill>
                  <a:srgbClr val="2B91AF"/>
                </a:solidFill>
                <a:highlight>
                  <a:srgbClr val="FFFFFF"/>
                </a:highlight>
                <a:latin typeface="Cascadia Mono" panose="020B0609020000020004" pitchFamily="49" charset="0"/>
              </a:rPr>
              <a:t>EventArgs</a:t>
            </a:r>
            <a:r>
              <a:rPr lang="en-GB" sz="900" dirty="0">
                <a:solidFill>
                  <a:srgbClr val="000000"/>
                </a:solidFill>
                <a:highlight>
                  <a:srgbClr val="FFFFFF"/>
                </a:highlight>
                <a:latin typeface="Cascadia Mono" panose="020B0609020000020004" pitchFamily="49" charset="0"/>
              </a:rPr>
              <a:t> e)</a:t>
            </a:r>
          </a:p>
          <a:p>
            <a:r>
              <a:rPr lang="en-US" sz="900" dirty="0">
                <a:solidFill>
                  <a:srgbClr val="000000"/>
                </a:solidFill>
                <a:highlight>
                  <a:srgbClr val="FFFFFF"/>
                </a:highlight>
                <a:latin typeface="Cascadia Mono" panose="020B0609020000020004" pitchFamily="49" charset="0"/>
              </a:rPr>
              <a:t>        {</a:t>
            </a:r>
          </a:p>
          <a:p>
            <a:r>
              <a:rPr lang="es-ES" sz="900" dirty="0">
                <a:solidFill>
                  <a:srgbClr val="000000"/>
                </a:solidFill>
                <a:highlight>
                  <a:srgbClr val="FFFFFF"/>
                </a:highlight>
                <a:latin typeface="Cascadia Mono" panose="020B0609020000020004" pitchFamily="49" charset="0"/>
              </a:rPr>
              <a:t>            PerformOperation((a, b) =&gt; a * b); </a:t>
            </a:r>
            <a:r>
              <a:rPr lang="es-ES" sz="900" dirty="0">
                <a:solidFill>
                  <a:srgbClr val="008000"/>
                </a:solidFill>
                <a:highlight>
                  <a:srgbClr val="FFFFFF"/>
                </a:highlight>
                <a:latin typeface="Cascadia Mono" panose="020B0609020000020004" pitchFamily="49" charset="0"/>
              </a:rPr>
              <a:t>// Llama a PerformOperation con la función de multiplicación.</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endParaRPr lang="en-U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Método que se ejecuta cuando se hace clic en el botón "Dividir".</a:t>
            </a:r>
            <a:endParaRPr lang="es-ES" sz="900" dirty="0">
              <a:solidFill>
                <a:srgbClr val="000000"/>
              </a:solidFill>
              <a:highlight>
                <a:srgbClr val="FFFFFF"/>
              </a:highlight>
              <a:latin typeface="Cascadia Mono" panose="020B0609020000020004" pitchFamily="49" charset="0"/>
            </a:endParaRPr>
          </a:p>
          <a:p>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private</a:t>
            </a:r>
            <a:r>
              <a:rPr lang="en-GB" sz="900" dirty="0">
                <a:solidFill>
                  <a:srgbClr val="000000"/>
                </a:solidFill>
                <a:highlight>
                  <a:srgbClr val="FFFFFF"/>
                </a:highlight>
                <a:latin typeface="Cascadia Mono" panose="020B0609020000020004" pitchFamily="49" charset="0"/>
              </a:rPr>
              <a:t> </a:t>
            </a:r>
            <a:r>
              <a:rPr lang="en-GB" sz="900" dirty="0">
                <a:solidFill>
                  <a:srgbClr val="0000FF"/>
                </a:solidFill>
                <a:highlight>
                  <a:srgbClr val="FFFFFF"/>
                </a:highlight>
                <a:latin typeface="Cascadia Mono" panose="020B0609020000020004" pitchFamily="49" charset="0"/>
              </a:rPr>
              <a:t>void</a:t>
            </a:r>
            <a:r>
              <a:rPr lang="en-GB" sz="900" dirty="0">
                <a:solidFill>
                  <a:srgbClr val="000000"/>
                </a:solidFill>
                <a:highlight>
                  <a:srgbClr val="FFFFFF"/>
                </a:highlight>
                <a:latin typeface="Cascadia Mono" panose="020B0609020000020004" pitchFamily="49" charset="0"/>
              </a:rPr>
              <a:t> OnDivideClicked(</a:t>
            </a:r>
            <a:r>
              <a:rPr lang="en-GB" sz="900" dirty="0">
                <a:solidFill>
                  <a:srgbClr val="0000FF"/>
                </a:solidFill>
                <a:highlight>
                  <a:srgbClr val="FFFFFF"/>
                </a:highlight>
                <a:latin typeface="Cascadia Mono" panose="020B0609020000020004" pitchFamily="49" charset="0"/>
              </a:rPr>
              <a:t>object</a:t>
            </a:r>
            <a:r>
              <a:rPr lang="en-GB" sz="900" dirty="0">
                <a:solidFill>
                  <a:srgbClr val="000000"/>
                </a:solidFill>
                <a:highlight>
                  <a:srgbClr val="FFFFFF"/>
                </a:highlight>
                <a:latin typeface="Cascadia Mono" panose="020B0609020000020004" pitchFamily="49" charset="0"/>
              </a:rPr>
              <a:t> sender, </a:t>
            </a:r>
            <a:r>
              <a:rPr lang="en-GB" sz="900" dirty="0">
                <a:solidFill>
                  <a:srgbClr val="2B91AF"/>
                </a:solidFill>
                <a:highlight>
                  <a:srgbClr val="FFFFFF"/>
                </a:highlight>
                <a:latin typeface="Cascadia Mono" panose="020B0609020000020004" pitchFamily="49" charset="0"/>
              </a:rPr>
              <a:t>EventArgs</a:t>
            </a:r>
            <a:r>
              <a:rPr lang="en-GB" sz="900" dirty="0">
                <a:solidFill>
                  <a:srgbClr val="000000"/>
                </a:solidFill>
                <a:highlight>
                  <a:srgbClr val="FFFFFF"/>
                </a:highlight>
                <a:latin typeface="Cascadia Mono" panose="020B0609020000020004" pitchFamily="49" charset="0"/>
              </a:rPr>
              <a:t> e)</a:t>
            </a:r>
          </a:p>
          <a:p>
            <a:r>
              <a:rPr lang="en-US"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PerformOperation((a, b) =&gt;</a:t>
            </a:r>
          </a:p>
          <a:p>
            <a:r>
              <a:rPr lang="en-US" sz="900" dirty="0">
                <a:solidFill>
                  <a:srgbClr val="000000"/>
                </a:solidFill>
                <a:highlight>
                  <a:srgbClr val="FFFFFF"/>
                </a:highlight>
                <a:latin typeface="Cascadia Mono" panose="020B0609020000020004" pitchFamily="49" charset="0"/>
              </a:rPr>
              <a:t>            {</a:t>
            </a: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Manejo de la división por cero.</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if</a:t>
            </a:r>
            <a:r>
              <a:rPr lang="en-US" sz="900" dirty="0">
                <a:solidFill>
                  <a:srgbClr val="000000"/>
                </a:solidFill>
                <a:highlight>
                  <a:srgbClr val="FFFFFF"/>
                </a:highlight>
                <a:latin typeface="Cascadia Mono" panose="020B0609020000020004" pitchFamily="49" charset="0"/>
              </a:rPr>
              <a:t> (b == 0)</a:t>
            </a:r>
          </a:p>
          <a:p>
            <a:r>
              <a:rPr lang="en-US" sz="900" dirty="0">
                <a:solidFill>
                  <a:srgbClr val="000000"/>
                </a:solidFill>
                <a:highlight>
                  <a:srgbClr val="FFFFFF"/>
                </a:highlight>
                <a:latin typeface="Cascadia Mono" panose="020B0609020000020004" pitchFamily="49" charset="0"/>
              </a:rPr>
              <a:t>                {</a:t>
            </a:r>
          </a:p>
          <a:p>
            <a:r>
              <a:rPr lang="es-ES" sz="900" dirty="0">
                <a:solidFill>
                  <a:srgbClr val="000000"/>
                </a:solidFill>
                <a:highlight>
                  <a:srgbClr val="FFFFFF"/>
                </a:highlight>
                <a:latin typeface="Cascadia Mono" panose="020B0609020000020004" pitchFamily="49" charset="0"/>
              </a:rPr>
              <a:t>                    ResultLabel.Text = </a:t>
            </a:r>
            <a:r>
              <a:rPr lang="es-ES" sz="900" dirty="0">
                <a:solidFill>
                  <a:srgbClr val="A31515"/>
                </a:solidFill>
                <a:highlight>
                  <a:srgbClr val="FFFFFF"/>
                </a:highlight>
                <a:latin typeface="Cascadia Mono" panose="020B0609020000020004" pitchFamily="49" charset="0"/>
              </a:rPr>
              <a:t>"Error: División por cero"</a:t>
            </a:r>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Mensaje de error.</a:t>
            </a:r>
            <a:endParaRPr lang="es-E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00FF"/>
                </a:solidFill>
                <a:highlight>
                  <a:srgbClr val="FFFFFF"/>
                </a:highlight>
                <a:latin typeface="Cascadia Mono" panose="020B0609020000020004" pitchFamily="49" charset="0"/>
              </a:rPr>
              <a:t>return</a:t>
            </a:r>
            <a:r>
              <a:rPr lang="es-ES" sz="900" dirty="0">
                <a:solidFill>
                  <a:srgbClr val="000000"/>
                </a:solidFill>
                <a:highlight>
                  <a:srgbClr val="FFFFFF"/>
                </a:highlight>
                <a:latin typeface="Cascadia Mono" panose="020B0609020000020004" pitchFamily="49" charset="0"/>
              </a:rPr>
              <a:t> </a:t>
            </a:r>
            <a:r>
              <a:rPr lang="es-ES" sz="900" dirty="0">
                <a:solidFill>
                  <a:srgbClr val="0000FF"/>
                </a:solidFill>
                <a:highlight>
                  <a:srgbClr val="FFFFFF"/>
                </a:highlight>
                <a:latin typeface="Cascadia Mono" panose="020B0609020000020004" pitchFamily="49" charset="0"/>
              </a:rPr>
              <a:t>double</a:t>
            </a:r>
            <a:r>
              <a:rPr lang="es-ES" sz="900" dirty="0">
                <a:solidFill>
                  <a:srgbClr val="000000"/>
                </a:solidFill>
                <a:highlight>
                  <a:srgbClr val="FFFFFF"/>
                </a:highlight>
                <a:latin typeface="Cascadia Mono" panose="020B0609020000020004" pitchFamily="49" charset="0"/>
              </a:rPr>
              <a:t>.NaN; </a:t>
            </a:r>
            <a:r>
              <a:rPr lang="es-ES" sz="900" dirty="0">
                <a:solidFill>
                  <a:srgbClr val="008000"/>
                </a:solidFill>
                <a:highlight>
                  <a:srgbClr val="FFFFFF"/>
                </a:highlight>
                <a:latin typeface="Cascadia Mono" panose="020B0609020000020004" pitchFamily="49" charset="0"/>
              </a:rPr>
              <a:t>// Retorna "No es un número" para indicar un error.</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return</a:t>
            </a:r>
            <a:r>
              <a:rPr lang="en-US" sz="900" dirty="0">
                <a:solidFill>
                  <a:srgbClr val="000000"/>
                </a:solidFill>
                <a:highlight>
                  <a:srgbClr val="FFFFFF"/>
                </a:highlight>
                <a:latin typeface="Cascadia Mono" panose="020B0609020000020004" pitchFamily="49" charset="0"/>
              </a:rPr>
              <a:t> a / b; </a:t>
            </a:r>
            <a:r>
              <a:rPr lang="en-US" sz="900" dirty="0">
                <a:solidFill>
                  <a:srgbClr val="008000"/>
                </a:solidFill>
                <a:highlight>
                  <a:srgbClr val="FFFFFF"/>
                </a:highlight>
                <a:latin typeface="Cascadia Mono" panose="020B0609020000020004" pitchFamily="49" charset="0"/>
              </a:rPr>
              <a:t>// Realiza la división.</a:t>
            </a:r>
            <a:endParaRPr lang="en-U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a:t>
            </a:r>
          </a:p>
          <a:p>
            <a:endParaRPr lang="en-U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 Método genérico que realiza una operación matemática dada.</a:t>
            </a:r>
            <a:endParaRPr lang="es-ES" sz="900" dirty="0">
              <a:solidFill>
                <a:srgbClr val="000000"/>
              </a:solidFill>
              <a:highlight>
                <a:srgbClr val="FFFFFF"/>
              </a:highlight>
              <a:latin typeface="Cascadia Mono" panose="020B0609020000020004" pitchFamily="49" charset="0"/>
            </a:endParaRPr>
          </a:p>
          <a:p>
            <a:endParaRPr lang="en-US" sz="900" dirty="0">
              <a:solidFill>
                <a:srgbClr val="000000"/>
              </a:solidFill>
              <a:highlight>
                <a:srgbClr val="FFFFFF"/>
              </a:highlight>
              <a:latin typeface="Cascadia Mono" panose="020B0609020000020004" pitchFamily="49" charset="0"/>
            </a:endParaRPr>
          </a:p>
        </p:txBody>
      </p:sp>
      <p:sp>
        <p:nvSpPr>
          <p:cNvPr id="5" name="CuadroTexto 4">
            <a:extLst>
              <a:ext uri="{FF2B5EF4-FFF2-40B4-BE49-F238E27FC236}">
                <a16:creationId xmlns:a16="http://schemas.microsoft.com/office/drawing/2014/main" id="{AD2FE9FB-F91C-C28C-D077-4F98637AD7E1}"/>
              </a:ext>
            </a:extLst>
          </p:cNvPr>
          <p:cNvSpPr txBox="1"/>
          <p:nvPr/>
        </p:nvSpPr>
        <p:spPr>
          <a:xfrm>
            <a:off x="8515349" y="2282309"/>
            <a:ext cx="3152775" cy="1384995"/>
          </a:xfrm>
          <a:prstGeom prst="rect">
            <a:avLst/>
          </a:prstGeom>
          <a:noFill/>
        </p:spPr>
        <p:txBody>
          <a:bodyPr wrap="square">
            <a:spAutoFit/>
          </a:bodyPr>
          <a:lstStyle/>
          <a:p>
            <a:pPr algn="ctr"/>
            <a:r>
              <a:rPr lang="en-US" sz="2800" b="1" dirty="0">
                <a:highlight>
                  <a:srgbClr val="00FFFF"/>
                </a:highlight>
              </a:rPr>
              <a:t>Continuacion del Archivo MainPage.xaml.cs</a:t>
            </a:r>
            <a:endParaRPr lang="en-US" sz="2800" dirty="0"/>
          </a:p>
        </p:txBody>
      </p:sp>
    </p:spTree>
    <p:extLst>
      <p:ext uri="{BB962C8B-B14F-4D97-AF65-F5344CB8AC3E}">
        <p14:creationId xmlns:p14="http://schemas.microsoft.com/office/powerpoint/2010/main" val="72098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A1EDCC8-B4BC-9B47-DFEC-AD4D7C87993E}"/>
              </a:ext>
            </a:extLst>
          </p:cNvPr>
          <p:cNvSpPr txBox="1"/>
          <p:nvPr/>
        </p:nvSpPr>
        <p:spPr>
          <a:xfrm>
            <a:off x="371474" y="967294"/>
            <a:ext cx="11487151" cy="5386090"/>
          </a:xfrm>
          <a:prstGeom prst="rect">
            <a:avLst/>
          </a:prstGeom>
          <a:noFill/>
        </p:spPr>
        <p:txBody>
          <a:bodyPr wrap="square">
            <a:spAutoFit/>
          </a:bodyPr>
          <a:lstStyle/>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private</a:t>
            </a:r>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void</a:t>
            </a:r>
            <a:r>
              <a:rPr lang="en-US" sz="1000" dirty="0">
                <a:solidFill>
                  <a:srgbClr val="000000"/>
                </a:solidFill>
                <a:highlight>
                  <a:srgbClr val="FFFFFF"/>
                </a:highlight>
                <a:latin typeface="Cascadia Mono" panose="020B0609020000020004" pitchFamily="49" charset="0"/>
              </a:rPr>
              <a:t> PerformOperation(</a:t>
            </a:r>
            <a:r>
              <a:rPr lang="en-US" sz="1000" dirty="0">
                <a:solidFill>
                  <a:srgbClr val="2B91AF"/>
                </a:solidFill>
                <a:highlight>
                  <a:srgbClr val="FFFFFF"/>
                </a:highlight>
                <a:latin typeface="Cascadia Mono" panose="020B0609020000020004" pitchFamily="49" charset="0"/>
              </a:rPr>
              <a:t>Func</a:t>
            </a:r>
            <a:r>
              <a:rPr lang="en-US" sz="1000" dirty="0">
                <a:solidFill>
                  <a:srgbClr val="000000"/>
                </a:solidFill>
                <a:highlight>
                  <a:srgbClr val="FFFFFF"/>
                </a:highlight>
                <a:latin typeface="Cascadia Mono" panose="020B0609020000020004" pitchFamily="49" charset="0"/>
              </a:rPr>
              <a:t>&lt;</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&gt; operation)</a:t>
            </a: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try</a:t>
            </a:r>
            <a:endParaRPr lang="en-U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 number1 = GetNumber(Number1Entry.Text); </a:t>
            </a:r>
            <a:r>
              <a:rPr lang="en-US" sz="1000" dirty="0">
                <a:solidFill>
                  <a:srgbClr val="008000"/>
                </a:solidFill>
                <a:highlight>
                  <a:srgbClr val="FFFFFF"/>
                </a:highlight>
                <a:latin typeface="Cascadia Mono" panose="020B0609020000020004" pitchFamily="49" charset="0"/>
              </a:rPr>
              <a:t>// Obtiene el primer número.</a:t>
            </a:r>
            <a:endParaRPr lang="en-U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 number2 = GetNumber(Number2Entry.Text); </a:t>
            </a:r>
            <a:r>
              <a:rPr lang="en-US" sz="1000" dirty="0">
                <a:solidFill>
                  <a:srgbClr val="008000"/>
                </a:solidFill>
                <a:highlight>
                  <a:srgbClr val="FFFFFF"/>
                </a:highlight>
                <a:latin typeface="Cascadia Mono" panose="020B0609020000020004" pitchFamily="49" charset="0"/>
              </a:rPr>
              <a:t>// Obtiene el segundo número.</a:t>
            </a:r>
            <a:endParaRPr lang="en-US" sz="1000" dirty="0">
              <a:solidFill>
                <a:srgbClr val="000000"/>
              </a:solidFill>
              <a:highlight>
                <a:srgbClr val="FFFFFF"/>
              </a:highlight>
              <a:latin typeface="Cascadia Mono" panose="020B0609020000020004" pitchFamily="49" charset="0"/>
            </a:endParaRPr>
          </a:p>
          <a:p>
            <a:endParaRPr lang="en-U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 result = operation(number1, number2); </a:t>
            </a:r>
            <a:r>
              <a:rPr lang="en-US" sz="1000" dirty="0">
                <a:solidFill>
                  <a:srgbClr val="008000"/>
                </a:solidFill>
                <a:highlight>
                  <a:srgbClr val="FFFFFF"/>
                </a:highlight>
                <a:latin typeface="Cascadia Mono" panose="020B0609020000020004" pitchFamily="49" charset="0"/>
              </a:rPr>
              <a:t>// Ejecuta la operación.</a:t>
            </a:r>
            <a:endParaRPr lang="en-U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if</a:t>
            </a:r>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double</a:t>
            </a:r>
            <a:r>
              <a:rPr lang="en-US" sz="1000" dirty="0">
                <a:solidFill>
                  <a:srgbClr val="000000"/>
                </a:solidFill>
                <a:highlight>
                  <a:srgbClr val="FFFFFF"/>
                </a:highlight>
                <a:latin typeface="Cascadia Mono" panose="020B0609020000020004" pitchFamily="49" charset="0"/>
              </a:rPr>
              <a:t>.IsNaN(result))</a:t>
            </a:r>
          </a:p>
          <a:p>
            <a:r>
              <a:rPr lang="en-US" sz="1000" dirty="0">
                <a:solidFill>
                  <a:srgbClr val="000000"/>
                </a:solidFill>
                <a:highlight>
                  <a:srgbClr val="FFFFFF"/>
                </a:highlight>
                <a:latin typeface="Cascadia Mono" panose="020B0609020000020004" pitchFamily="49" charset="0"/>
              </a:rPr>
              <a:t>                {</a:t>
            </a:r>
          </a:p>
          <a:p>
            <a:r>
              <a:rPr lang="es-ES" sz="1000" dirty="0">
                <a:solidFill>
                  <a:srgbClr val="000000"/>
                </a:solidFill>
                <a:highlight>
                  <a:srgbClr val="FFFFFF"/>
                </a:highlight>
                <a:latin typeface="Cascadia Mono" panose="020B0609020000020004" pitchFamily="49" charset="0"/>
              </a:rPr>
              <a:t>                    ResultLabel.Text = </a:t>
            </a:r>
            <a:r>
              <a:rPr lang="es-ES" sz="1000" dirty="0">
                <a:solidFill>
                  <a:srgbClr val="A31515"/>
                </a:solidFill>
                <a:highlight>
                  <a:srgbClr val="FFFFFF"/>
                </a:highlight>
                <a:latin typeface="Cascadia Mono" panose="020B0609020000020004" pitchFamily="49" charset="0"/>
              </a:rPr>
              <a:t>"Error: El resultado no es un número"</a:t>
            </a:r>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Mensaje de error si el resultado es NaN.</a:t>
            </a:r>
            <a:endParaRPr lang="es-E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else</a:t>
            </a:r>
            <a:endParaRPr lang="en-U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s-ES" sz="1000" dirty="0">
                <a:solidFill>
                  <a:srgbClr val="000000"/>
                </a:solidFill>
                <a:highlight>
                  <a:srgbClr val="FFFFFF"/>
                </a:highlight>
                <a:latin typeface="Cascadia Mono" panose="020B0609020000020004" pitchFamily="49" charset="0"/>
              </a:rPr>
              <a:t>                    ResultLabel.Text = </a:t>
            </a:r>
            <a:r>
              <a:rPr lang="es-ES" sz="1000" dirty="0">
                <a:solidFill>
                  <a:srgbClr val="A31515"/>
                </a:solidFill>
                <a:highlight>
                  <a:srgbClr val="FFFFFF"/>
                </a:highlight>
                <a:latin typeface="Cascadia Mono" panose="020B0609020000020004" pitchFamily="49" charset="0"/>
              </a:rPr>
              <a:t>$"Resultado: </a:t>
            </a:r>
            <a:r>
              <a:rPr lang="es-ES" sz="1000" dirty="0">
                <a:solidFill>
                  <a:srgbClr val="000000"/>
                </a:solidFill>
                <a:highlight>
                  <a:srgbClr val="FFFFFF"/>
                </a:highlight>
                <a:latin typeface="Cascadia Mono" panose="020B0609020000020004" pitchFamily="49" charset="0"/>
              </a:rPr>
              <a:t>{result}</a:t>
            </a:r>
            <a:r>
              <a:rPr lang="es-ES" sz="1000" dirty="0">
                <a:solidFill>
                  <a:srgbClr val="A31515"/>
                </a:solidFill>
                <a:highlight>
                  <a:srgbClr val="FFFFFF"/>
                </a:highlight>
                <a:latin typeface="Cascadia Mono" panose="020B0609020000020004" pitchFamily="49" charset="0"/>
              </a:rPr>
              <a:t>"</a:t>
            </a:r>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Muestra el resultado.</a:t>
            </a:r>
            <a:endParaRPr lang="es-E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catch</a:t>
            </a:r>
            <a:r>
              <a:rPr lang="en-US" sz="1000" dirty="0">
                <a:solidFill>
                  <a:srgbClr val="000000"/>
                </a:solidFill>
                <a:highlight>
                  <a:srgbClr val="FFFFFF"/>
                </a:highlight>
                <a:latin typeface="Cascadia Mono" panose="020B0609020000020004" pitchFamily="49" charset="0"/>
              </a:rPr>
              <a:t> (</a:t>
            </a:r>
            <a:r>
              <a:rPr lang="en-US" sz="1000" dirty="0">
                <a:solidFill>
                  <a:srgbClr val="2B91AF"/>
                </a:solidFill>
                <a:highlight>
                  <a:srgbClr val="FFFFFF"/>
                </a:highlight>
                <a:latin typeface="Cascadia Mono" panose="020B0609020000020004" pitchFamily="49" charset="0"/>
              </a:rPr>
              <a:t>FormatException</a:t>
            </a:r>
            <a:r>
              <a:rPr lang="en-US" sz="1000" dirty="0">
                <a:solidFill>
                  <a:srgbClr val="000000"/>
                </a:solidFill>
                <a:highlight>
                  <a:srgbClr val="FFFFFF"/>
                </a:highlight>
                <a:latin typeface="Cascadia Mono" panose="020B0609020000020004" pitchFamily="49" charset="0"/>
              </a:rPr>
              <a:t>)</a:t>
            </a:r>
          </a:p>
          <a:p>
            <a:r>
              <a:rPr lang="en-US" sz="1000" dirty="0">
                <a:solidFill>
                  <a:srgbClr val="000000"/>
                </a:solidFill>
                <a:highlight>
                  <a:srgbClr val="FFFFFF"/>
                </a:highlight>
                <a:latin typeface="Cascadia Mono" panose="020B0609020000020004" pitchFamily="49" charset="0"/>
              </a:rPr>
              <a:t>            {</a:t>
            </a:r>
          </a:p>
          <a:p>
            <a:r>
              <a:rPr lang="es-ES" sz="1000" dirty="0">
                <a:solidFill>
                  <a:srgbClr val="000000"/>
                </a:solidFill>
                <a:highlight>
                  <a:srgbClr val="FFFFFF"/>
                </a:highlight>
                <a:latin typeface="Cascadia Mono" panose="020B0609020000020004" pitchFamily="49" charset="0"/>
              </a:rPr>
              <a:t>                ResultLabel.Text = </a:t>
            </a:r>
            <a:r>
              <a:rPr lang="es-ES" sz="1000" dirty="0">
                <a:solidFill>
                  <a:srgbClr val="A31515"/>
                </a:solidFill>
                <a:highlight>
                  <a:srgbClr val="FFFFFF"/>
                </a:highlight>
                <a:latin typeface="Cascadia Mono" panose="020B0609020000020004" pitchFamily="49" charset="0"/>
              </a:rPr>
              <a:t>"Error: Formato de entrada inválido"</a:t>
            </a:r>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Mensaje de error por formato inválido.</a:t>
            </a:r>
            <a:endParaRPr lang="es-E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catch</a:t>
            </a:r>
            <a:r>
              <a:rPr lang="en-US" sz="1000" dirty="0">
                <a:solidFill>
                  <a:srgbClr val="000000"/>
                </a:solidFill>
                <a:highlight>
                  <a:srgbClr val="FFFFFF"/>
                </a:highlight>
                <a:latin typeface="Cascadia Mono" panose="020B0609020000020004" pitchFamily="49" charset="0"/>
              </a:rPr>
              <a:t> (</a:t>
            </a:r>
            <a:r>
              <a:rPr lang="en-US" sz="1000" dirty="0">
                <a:solidFill>
                  <a:srgbClr val="2B91AF"/>
                </a:solidFill>
                <a:highlight>
                  <a:srgbClr val="FFFFFF"/>
                </a:highlight>
                <a:latin typeface="Cascadia Mono" panose="020B0609020000020004" pitchFamily="49" charset="0"/>
              </a:rPr>
              <a:t>OverflowException</a:t>
            </a:r>
            <a:r>
              <a:rPr lang="en-US" sz="1000" dirty="0">
                <a:solidFill>
                  <a:srgbClr val="000000"/>
                </a:solidFill>
                <a:highlight>
                  <a:srgbClr val="FFFFFF"/>
                </a:highlight>
                <a:latin typeface="Cascadia Mono" panose="020B0609020000020004" pitchFamily="49" charset="0"/>
              </a:rPr>
              <a:t>)</a:t>
            </a:r>
          </a:p>
          <a:p>
            <a:r>
              <a:rPr lang="en-US" sz="1000" dirty="0">
                <a:solidFill>
                  <a:srgbClr val="000000"/>
                </a:solidFill>
                <a:highlight>
                  <a:srgbClr val="FFFFFF"/>
                </a:highlight>
                <a:latin typeface="Cascadia Mono" panose="020B0609020000020004" pitchFamily="49" charset="0"/>
              </a:rPr>
              <a:t>            {</a:t>
            </a:r>
          </a:p>
          <a:p>
            <a:r>
              <a:rPr lang="es-ES" sz="1000" dirty="0">
                <a:solidFill>
                  <a:srgbClr val="000000"/>
                </a:solidFill>
                <a:highlight>
                  <a:srgbClr val="FFFFFF"/>
                </a:highlight>
                <a:latin typeface="Cascadia Mono" panose="020B0609020000020004" pitchFamily="49" charset="0"/>
              </a:rPr>
              <a:t>                ResultLabel.Text = </a:t>
            </a:r>
            <a:r>
              <a:rPr lang="es-ES" sz="1000" dirty="0">
                <a:solidFill>
                  <a:srgbClr val="A31515"/>
                </a:solidFill>
                <a:highlight>
                  <a:srgbClr val="FFFFFF"/>
                </a:highlight>
                <a:latin typeface="Cascadia Mono" panose="020B0609020000020004" pitchFamily="49" charset="0"/>
              </a:rPr>
              <a:t>"Error: Número demasiado grande o pequeño"</a:t>
            </a:r>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Mensaje de error por overflow.</a:t>
            </a:r>
            <a:endParaRPr lang="es-E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catch</a:t>
            </a:r>
            <a:r>
              <a:rPr lang="en-US" sz="1000" dirty="0">
                <a:solidFill>
                  <a:srgbClr val="000000"/>
                </a:solidFill>
                <a:highlight>
                  <a:srgbClr val="FFFFFF"/>
                </a:highlight>
                <a:latin typeface="Cascadia Mono" panose="020B0609020000020004" pitchFamily="49" charset="0"/>
              </a:rPr>
              <a:t> (</a:t>
            </a:r>
            <a:r>
              <a:rPr lang="en-US" sz="1000" dirty="0">
                <a:solidFill>
                  <a:srgbClr val="2B91AF"/>
                </a:solidFill>
                <a:highlight>
                  <a:srgbClr val="FFFFFF"/>
                </a:highlight>
                <a:latin typeface="Cascadia Mono" panose="020B0609020000020004" pitchFamily="49" charset="0"/>
              </a:rPr>
              <a:t>Exception</a:t>
            </a:r>
            <a:r>
              <a:rPr lang="en-US" sz="1000" dirty="0">
                <a:solidFill>
                  <a:srgbClr val="000000"/>
                </a:solidFill>
                <a:highlight>
                  <a:srgbClr val="FFFFFF"/>
                </a:highlight>
                <a:latin typeface="Cascadia Mono" panose="020B0609020000020004" pitchFamily="49" charset="0"/>
              </a:rPr>
              <a:t> ex)</a:t>
            </a:r>
          </a:p>
          <a:p>
            <a:r>
              <a:rPr lang="en-US" sz="1000" dirty="0">
                <a:solidFill>
                  <a:srgbClr val="000000"/>
                </a:solidFill>
                <a:highlight>
                  <a:srgbClr val="FFFFFF"/>
                </a:highlight>
                <a:latin typeface="Cascadia Mono" panose="020B0609020000020004" pitchFamily="49" charset="0"/>
              </a:rPr>
              <a:t>            {</a:t>
            </a:r>
          </a:p>
          <a:p>
            <a:r>
              <a:rPr lang="es-ES" sz="1000" dirty="0">
                <a:solidFill>
                  <a:srgbClr val="000000"/>
                </a:solidFill>
                <a:highlight>
                  <a:srgbClr val="FFFFFF"/>
                </a:highlight>
                <a:latin typeface="Cascadia Mono" panose="020B0609020000020004" pitchFamily="49" charset="0"/>
              </a:rPr>
              <a:t>                ResultLabel.Text = </a:t>
            </a:r>
            <a:r>
              <a:rPr lang="es-ES" sz="1000" dirty="0">
                <a:solidFill>
                  <a:srgbClr val="A31515"/>
                </a:solidFill>
                <a:highlight>
                  <a:srgbClr val="FFFFFF"/>
                </a:highlight>
                <a:latin typeface="Cascadia Mono" panose="020B0609020000020004" pitchFamily="49" charset="0"/>
              </a:rPr>
              <a:t>$"Error: </a:t>
            </a:r>
            <a:r>
              <a:rPr lang="es-ES" sz="1000" dirty="0">
                <a:solidFill>
                  <a:srgbClr val="000000"/>
                </a:solidFill>
                <a:highlight>
                  <a:srgbClr val="FFFFFF"/>
                </a:highlight>
                <a:latin typeface="Cascadia Mono" panose="020B0609020000020004" pitchFamily="49" charset="0"/>
              </a:rPr>
              <a:t>{ex.Message}</a:t>
            </a:r>
            <a:r>
              <a:rPr lang="es-ES" sz="1000" dirty="0">
                <a:solidFill>
                  <a:srgbClr val="A31515"/>
                </a:solidFill>
                <a:highlight>
                  <a:srgbClr val="FFFFFF"/>
                </a:highlight>
                <a:latin typeface="Cascadia Mono" panose="020B0609020000020004" pitchFamily="49" charset="0"/>
              </a:rPr>
              <a:t>"</a:t>
            </a:r>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Manejo de excepciones generales.</a:t>
            </a:r>
            <a:endParaRPr lang="es-ES" sz="1000" dirty="0">
              <a:solidFill>
                <a:srgbClr val="000000"/>
              </a:solidFill>
              <a:highlight>
                <a:srgbClr val="FFFFFF"/>
              </a:highlight>
              <a:latin typeface="Cascadia Mono" panose="020B0609020000020004" pitchFamily="49" charset="0"/>
            </a:endParaRPr>
          </a:p>
          <a:p>
            <a:r>
              <a:rPr lang="en-US"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p>
          <a:p>
            <a:endParaRPr lang="en-US" sz="1000" dirty="0">
              <a:solidFill>
                <a:srgbClr val="000000"/>
              </a:solidFill>
              <a:highlight>
                <a:srgbClr val="FFFFFF"/>
              </a:highlight>
              <a:latin typeface="Cascadia Mono" panose="020B0609020000020004" pitchFamily="49" charset="0"/>
            </a:endParaRPr>
          </a:p>
          <a:p>
            <a:r>
              <a:rPr lang="es-ES" sz="1000" dirty="0">
                <a:solidFill>
                  <a:srgbClr val="000000"/>
                </a:solidFill>
                <a:highlight>
                  <a:srgbClr val="FFFFFF"/>
                </a:highlight>
                <a:latin typeface="Cascadia Mono" panose="020B0609020000020004" pitchFamily="49" charset="0"/>
              </a:rPr>
              <a:t>        </a:t>
            </a:r>
            <a:r>
              <a:rPr lang="es-ES" sz="1000" dirty="0">
                <a:solidFill>
                  <a:srgbClr val="008000"/>
                </a:solidFill>
                <a:highlight>
                  <a:srgbClr val="FFFFFF"/>
                </a:highlight>
                <a:latin typeface="Cascadia Mono" panose="020B0609020000020004" pitchFamily="49" charset="0"/>
              </a:rPr>
              <a:t>// Método que convierte una cadena de texto en un número double.</a:t>
            </a:r>
            <a:endParaRPr lang="es-ES" sz="1000" dirty="0">
              <a:solidFill>
                <a:srgbClr val="000000"/>
              </a:solidFill>
              <a:highlight>
                <a:srgbClr val="FFFFFF"/>
              </a:highlight>
              <a:latin typeface="Cascadia Mono" panose="020B0609020000020004" pitchFamily="49" charset="0"/>
            </a:endParaRPr>
          </a:p>
          <a:p>
            <a:endParaRPr lang="en-US" sz="2400" dirty="0"/>
          </a:p>
        </p:txBody>
      </p:sp>
      <p:sp>
        <p:nvSpPr>
          <p:cNvPr id="4" name="CuadroTexto 3">
            <a:extLst>
              <a:ext uri="{FF2B5EF4-FFF2-40B4-BE49-F238E27FC236}">
                <a16:creationId xmlns:a16="http://schemas.microsoft.com/office/drawing/2014/main" id="{B289FE20-166A-62D5-B85D-2BAF7A5A8A9C}"/>
              </a:ext>
            </a:extLst>
          </p:cNvPr>
          <p:cNvSpPr txBox="1"/>
          <p:nvPr/>
        </p:nvSpPr>
        <p:spPr>
          <a:xfrm>
            <a:off x="8667751" y="504616"/>
            <a:ext cx="3152775" cy="1384995"/>
          </a:xfrm>
          <a:prstGeom prst="rect">
            <a:avLst/>
          </a:prstGeom>
          <a:noFill/>
        </p:spPr>
        <p:txBody>
          <a:bodyPr wrap="square">
            <a:spAutoFit/>
          </a:bodyPr>
          <a:lstStyle/>
          <a:p>
            <a:pPr algn="ctr"/>
            <a:r>
              <a:rPr lang="en-US" sz="2800" b="1" dirty="0">
                <a:highlight>
                  <a:srgbClr val="00FFFF"/>
                </a:highlight>
              </a:rPr>
              <a:t>Continuacion del Archivo MainPage.xaml.cs</a:t>
            </a:r>
            <a:endParaRPr lang="en-US" sz="2800" dirty="0"/>
          </a:p>
        </p:txBody>
      </p:sp>
    </p:spTree>
    <p:extLst>
      <p:ext uri="{BB962C8B-B14F-4D97-AF65-F5344CB8AC3E}">
        <p14:creationId xmlns:p14="http://schemas.microsoft.com/office/powerpoint/2010/main" val="251543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BF4B9DC-D128-8A82-9FA8-D049B727029E}"/>
              </a:ext>
            </a:extLst>
          </p:cNvPr>
          <p:cNvSpPr txBox="1"/>
          <p:nvPr/>
        </p:nvSpPr>
        <p:spPr>
          <a:xfrm>
            <a:off x="390525" y="1590854"/>
            <a:ext cx="11410950" cy="4524315"/>
          </a:xfrm>
          <a:prstGeom prst="rect">
            <a:avLst/>
          </a:prstGeom>
          <a:noFill/>
        </p:spPr>
        <p:txBody>
          <a:bodyPr wrap="square">
            <a:spAutoFit/>
          </a:bodyPr>
          <a:lstStyle/>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private</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double</a:t>
            </a:r>
            <a:r>
              <a:rPr lang="en-US" sz="1200" dirty="0">
                <a:solidFill>
                  <a:srgbClr val="000000"/>
                </a:solidFill>
                <a:highlight>
                  <a:srgbClr val="FFFFFF"/>
                </a:highlight>
                <a:latin typeface="Cascadia Mono" panose="020B0609020000020004" pitchFamily="49" charset="0"/>
              </a:rPr>
              <a:t> GetNumber(</a:t>
            </a:r>
            <a:r>
              <a:rPr lang="en-US" sz="1200" dirty="0">
                <a:solidFill>
                  <a:srgbClr val="0000FF"/>
                </a:solidFill>
                <a:highlight>
                  <a:srgbClr val="FFFFFF"/>
                </a:highlight>
                <a:latin typeface="Cascadia Mono" panose="020B0609020000020004" pitchFamily="49" charset="0"/>
              </a:rPr>
              <a:t>string</a:t>
            </a:r>
            <a:r>
              <a:rPr lang="en-US" sz="1200" dirty="0">
                <a:solidFill>
                  <a:srgbClr val="000000"/>
                </a:solidFill>
                <a:highlight>
                  <a:srgbClr val="FFFFFF"/>
                </a:highlight>
                <a:latin typeface="Cascadia Mono" panose="020B0609020000020004" pitchFamily="49" charset="0"/>
              </a:rPr>
              <a:t> input)</a:t>
            </a:r>
          </a:p>
          <a:p>
            <a:r>
              <a:rPr lang="en-US" sz="1200" dirty="0">
                <a:solidFill>
                  <a:srgbClr val="000000"/>
                </a:solidFill>
                <a:highlight>
                  <a:srgbClr val="FFFFFF"/>
                </a:highlight>
                <a:latin typeface="Cascadia Mono" panose="020B0609020000020004" pitchFamily="49" charset="0"/>
              </a:rPr>
              <a:t>        {</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if</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string</a:t>
            </a:r>
            <a:r>
              <a:rPr lang="en-US" sz="1200" dirty="0">
                <a:solidFill>
                  <a:srgbClr val="000000"/>
                </a:solidFill>
                <a:highlight>
                  <a:srgbClr val="FFFFFF"/>
                </a:highlight>
                <a:latin typeface="Cascadia Mono" panose="020B0609020000020004" pitchFamily="49" charset="0"/>
              </a:rPr>
              <a:t>.IsNullOrWhiteSpace(input)) </a:t>
            </a:r>
            <a:r>
              <a:rPr lang="en-US" sz="1200" dirty="0">
                <a:solidFill>
                  <a:srgbClr val="008000"/>
                </a:solidFill>
                <a:highlight>
                  <a:srgbClr val="FFFFFF"/>
                </a:highlight>
                <a:latin typeface="Cascadia Mono" panose="020B0609020000020004" pitchFamily="49" charset="0"/>
              </a:rPr>
              <a:t>// Verifica si la entrada está vacía o contiene solo espacios.</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p>
          <a:p>
            <a:r>
              <a:rPr lang="es-ES" sz="1200" dirty="0">
                <a:solidFill>
                  <a:srgbClr val="000000"/>
                </a:solidFill>
                <a:highlight>
                  <a:srgbClr val="FFFFFF"/>
                </a:highlight>
                <a:latin typeface="Cascadia Mono" panose="020B0609020000020004" pitchFamily="49" charset="0"/>
              </a:rPr>
              <a:t>                </a:t>
            </a:r>
            <a:r>
              <a:rPr lang="es-ES" sz="1200" dirty="0">
                <a:solidFill>
                  <a:srgbClr val="0000FF"/>
                </a:solidFill>
                <a:highlight>
                  <a:srgbClr val="FFFFFF"/>
                </a:highlight>
                <a:latin typeface="Cascadia Mono" panose="020B0609020000020004" pitchFamily="49" charset="0"/>
              </a:rPr>
              <a:t>throw</a:t>
            </a:r>
            <a:r>
              <a:rPr lang="es-ES" sz="1200" dirty="0">
                <a:solidFill>
                  <a:srgbClr val="000000"/>
                </a:solidFill>
                <a:highlight>
                  <a:srgbClr val="FFFFFF"/>
                </a:highlight>
                <a:latin typeface="Cascadia Mono" panose="020B0609020000020004" pitchFamily="49" charset="0"/>
              </a:rPr>
              <a:t> </a:t>
            </a:r>
            <a:r>
              <a:rPr lang="es-ES" sz="1200" dirty="0">
                <a:solidFill>
                  <a:srgbClr val="0000FF"/>
                </a:solidFill>
                <a:highlight>
                  <a:srgbClr val="FFFFFF"/>
                </a:highlight>
                <a:latin typeface="Cascadia Mono" panose="020B0609020000020004" pitchFamily="49" charset="0"/>
              </a:rPr>
              <a:t>new</a:t>
            </a:r>
            <a:r>
              <a:rPr lang="es-ES" sz="1200" dirty="0">
                <a:solidFill>
                  <a:srgbClr val="000000"/>
                </a:solidFill>
                <a:highlight>
                  <a:srgbClr val="FFFFFF"/>
                </a:highlight>
                <a:latin typeface="Cascadia Mono" panose="020B0609020000020004" pitchFamily="49" charset="0"/>
              </a:rPr>
              <a:t> </a:t>
            </a:r>
            <a:r>
              <a:rPr lang="es-ES" sz="1200" dirty="0">
                <a:solidFill>
                  <a:srgbClr val="2B91AF"/>
                </a:solidFill>
                <a:highlight>
                  <a:srgbClr val="FFFFFF"/>
                </a:highlight>
                <a:latin typeface="Cascadia Mono" panose="020B0609020000020004" pitchFamily="49" charset="0"/>
              </a:rPr>
              <a:t>FormatException</a:t>
            </a:r>
            <a:r>
              <a:rPr lang="es-ES" sz="1200" dirty="0">
                <a:solidFill>
                  <a:srgbClr val="000000"/>
                </a:solidFill>
                <a:highlight>
                  <a:srgbClr val="FFFFFF"/>
                </a:highlight>
                <a:latin typeface="Cascadia Mono" panose="020B0609020000020004" pitchFamily="49" charset="0"/>
              </a:rPr>
              <a:t>(</a:t>
            </a:r>
            <a:r>
              <a:rPr lang="es-ES" sz="1200" dirty="0">
                <a:solidFill>
                  <a:srgbClr val="A31515"/>
                </a:solidFill>
                <a:highlight>
                  <a:srgbClr val="FFFFFF"/>
                </a:highlight>
                <a:latin typeface="Cascadia Mono" panose="020B0609020000020004" pitchFamily="49" charset="0"/>
              </a:rPr>
              <a:t>"La entrada no puede estar vacía o contener solo espacios en blanco"</a:t>
            </a:r>
            <a:r>
              <a:rPr lang="es-ES" sz="1200" dirty="0">
                <a:solidFill>
                  <a:srgbClr val="000000"/>
                </a:solidFill>
                <a:highlight>
                  <a:srgbClr val="FFFFFF"/>
                </a:highlight>
                <a:latin typeface="Cascadia Mono" panose="020B0609020000020004" pitchFamily="49" charset="0"/>
              </a:rPr>
              <a:t>);</a:t>
            </a:r>
          </a:p>
          <a:p>
            <a:r>
              <a:rPr lang="en-US" sz="1200" dirty="0">
                <a:solidFill>
                  <a:srgbClr val="000000"/>
                </a:solidFill>
                <a:highlight>
                  <a:srgbClr val="FFFFFF"/>
                </a:highlight>
                <a:latin typeface="Cascadia Mono" panose="020B0609020000020004" pitchFamily="49" charset="0"/>
              </a:rPr>
              <a:t>            }</a:t>
            </a:r>
          </a:p>
          <a:p>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if</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double</a:t>
            </a:r>
            <a:r>
              <a:rPr lang="en-US" sz="1200" dirty="0">
                <a:solidFill>
                  <a:srgbClr val="000000"/>
                </a:solidFill>
                <a:highlight>
                  <a:srgbClr val="FFFFFF"/>
                </a:highlight>
                <a:latin typeface="Cascadia Mono" panose="020B0609020000020004" pitchFamily="49" charset="0"/>
              </a:rPr>
              <a:t>.TryParse(input, </a:t>
            </a:r>
            <a:r>
              <a:rPr lang="en-US" sz="1200" dirty="0">
                <a:solidFill>
                  <a:srgbClr val="0000FF"/>
                </a:solidFill>
                <a:highlight>
                  <a:srgbClr val="FFFFFF"/>
                </a:highlight>
                <a:latin typeface="Cascadia Mono" panose="020B0609020000020004" pitchFamily="49" charset="0"/>
              </a:rPr>
              <a:t>out</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double</a:t>
            </a:r>
            <a:r>
              <a:rPr lang="en-US" sz="1200" dirty="0">
                <a:solidFill>
                  <a:srgbClr val="000000"/>
                </a:solidFill>
                <a:highlight>
                  <a:srgbClr val="FFFFFF"/>
                </a:highlight>
                <a:latin typeface="Cascadia Mono" panose="020B0609020000020004" pitchFamily="49" charset="0"/>
              </a:rPr>
              <a:t> result)) </a:t>
            </a:r>
            <a:r>
              <a:rPr lang="en-US" sz="1200" dirty="0">
                <a:solidFill>
                  <a:srgbClr val="008000"/>
                </a:solidFill>
                <a:highlight>
                  <a:srgbClr val="FFFFFF"/>
                </a:highlight>
                <a:latin typeface="Cascadia Mono" panose="020B0609020000020004" pitchFamily="49" charset="0"/>
              </a:rPr>
              <a:t>// Intenta convertir la entrada en un número.</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return</a:t>
            </a:r>
            <a:r>
              <a:rPr lang="en-US" sz="1200" dirty="0">
                <a:solidFill>
                  <a:srgbClr val="000000"/>
                </a:solidFill>
                <a:highlight>
                  <a:srgbClr val="FFFFFF"/>
                </a:highlight>
                <a:latin typeface="Cascadia Mono" panose="020B0609020000020004" pitchFamily="49" charset="0"/>
              </a:rPr>
              <a:t> result; </a:t>
            </a:r>
            <a:r>
              <a:rPr lang="en-US" sz="1200" dirty="0">
                <a:solidFill>
                  <a:srgbClr val="008000"/>
                </a:solidFill>
                <a:highlight>
                  <a:srgbClr val="FFFFFF"/>
                </a:highlight>
                <a:latin typeface="Cascadia Mono" panose="020B0609020000020004" pitchFamily="49" charset="0"/>
              </a:rPr>
              <a:t>// Retorna el número convertido.</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p>
          <a:p>
            <a:r>
              <a:rPr lang="es-ES" sz="1200" dirty="0">
                <a:solidFill>
                  <a:srgbClr val="000000"/>
                </a:solidFill>
                <a:highlight>
                  <a:srgbClr val="FFFFFF"/>
                </a:highlight>
                <a:latin typeface="Cascadia Mono" panose="020B0609020000020004" pitchFamily="49" charset="0"/>
              </a:rPr>
              <a:t>            </a:t>
            </a:r>
            <a:r>
              <a:rPr lang="es-ES" sz="1200" dirty="0">
                <a:solidFill>
                  <a:srgbClr val="0000FF"/>
                </a:solidFill>
                <a:highlight>
                  <a:srgbClr val="FFFFFF"/>
                </a:highlight>
                <a:latin typeface="Cascadia Mono" panose="020B0609020000020004" pitchFamily="49" charset="0"/>
              </a:rPr>
              <a:t>throw</a:t>
            </a:r>
            <a:r>
              <a:rPr lang="es-ES" sz="1200" dirty="0">
                <a:solidFill>
                  <a:srgbClr val="000000"/>
                </a:solidFill>
                <a:highlight>
                  <a:srgbClr val="FFFFFF"/>
                </a:highlight>
                <a:latin typeface="Cascadia Mono" panose="020B0609020000020004" pitchFamily="49" charset="0"/>
              </a:rPr>
              <a:t> </a:t>
            </a:r>
            <a:r>
              <a:rPr lang="es-ES" sz="1200" dirty="0">
                <a:solidFill>
                  <a:srgbClr val="0000FF"/>
                </a:solidFill>
                <a:highlight>
                  <a:srgbClr val="FFFFFF"/>
                </a:highlight>
                <a:latin typeface="Cascadia Mono" panose="020B0609020000020004" pitchFamily="49" charset="0"/>
              </a:rPr>
              <a:t>new</a:t>
            </a:r>
            <a:r>
              <a:rPr lang="es-ES" sz="1200" dirty="0">
                <a:solidFill>
                  <a:srgbClr val="000000"/>
                </a:solidFill>
                <a:highlight>
                  <a:srgbClr val="FFFFFF"/>
                </a:highlight>
                <a:latin typeface="Cascadia Mono" panose="020B0609020000020004" pitchFamily="49" charset="0"/>
              </a:rPr>
              <a:t> </a:t>
            </a:r>
            <a:r>
              <a:rPr lang="es-ES" sz="1200" dirty="0">
                <a:solidFill>
                  <a:srgbClr val="2B91AF"/>
                </a:solidFill>
                <a:highlight>
                  <a:srgbClr val="FFFFFF"/>
                </a:highlight>
                <a:latin typeface="Cascadia Mono" panose="020B0609020000020004" pitchFamily="49" charset="0"/>
              </a:rPr>
              <a:t>FormatException</a:t>
            </a:r>
            <a:r>
              <a:rPr lang="es-ES" sz="1200" dirty="0">
                <a:solidFill>
                  <a:srgbClr val="000000"/>
                </a:solidFill>
                <a:highlight>
                  <a:srgbClr val="FFFFFF"/>
                </a:highlight>
                <a:latin typeface="Cascadia Mono" panose="020B0609020000020004" pitchFamily="49" charset="0"/>
              </a:rPr>
              <a:t>(</a:t>
            </a:r>
            <a:r>
              <a:rPr lang="es-ES" sz="1200" dirty="0">
                <a:solidFill>
                  <a:srgbClr val="A31515"/>
                </a:solidFill>
                <a:highlight>
                  <a:srgbClr val="FFFFFF"/>
                </a:highlight>
                <a:latin typeface="Cascadia Mono" panose="020B0609020000020004" pitchFamily="49" charset="0"/>
              </a:rPr>
              <a:t>"Formato de número inválido"</a:t>
            </a:r>
            <a:r>
              <a:rPr lang="es-ES" sz="1200" dirty="0">
                <a:solidFill>
                  <a:srgbClr val="000000"/>
                </a:solidFill>
                <a:highlight>
                  <a:srgbClr val="FFFFFF"/>
                </a:highlight>
                <a:latin typeface="Cascadia Mono" panose="020B0609020000020004" pitchFamily="49" charset="0"/>
              </a:rPr>
              <a:t>); </a:t>
            </a:r>
            <a:r>
              <a:rPr lang="es-ES" sz="1200" dirty="0">
                <a:solidFill>
                  <a:srgbClr val="008000"/>
                </a:solidFill>
                <a:highlight>
                  <a:srgbClr val="FFFFFF"/>
                </a:highlight>
                <a:latin typeface="Cascadia Mono" panose="020B0609020000020004" pitchFamily="49" charset="0"/>
              </a:rPr>
              <a:t>// Lanza una excepción si el formato es inválido.</a:t>
            </a:r>
            <a:endParaRPr lang="es-E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p>
          <a:p>
            <a:endParaRPr lang="en-US"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a:t>
            </a:r>
            <a:r>
              <a:rPr lang="es-ES" sz="1200" dirty="0">
                <a:solidFill>
                  <a:srgbClr val="008000"/>
                </a:solidFill>
                <a:highlight>
                  <a:srgbClr val="FFFFFF"/>
                </a:highlight>
                <a:latin typeface="Cascadia Mono" panose="020B0609020000020004" pitchFamily="49" charset="0"/>
              </a:rPr>
              <a:t>// Método que se ejecuta cuando se hace clic en el botón "Limpiar".</a:t>
            </a:r>
            <a:endParaRPr lang="es-ES" sz="1200" dirty="0">
              <a:solidFill>
                <a:srgbClr val="000000"/>
              </a:solidFill>
              <a:highlight>
                <a:srgbClr val="FFFFFF"/>
              </a:highlight>
              <a:latin typeface="Cascadia Mono" panose="020B0609020000020004" pitchFamily="49" charset="0"/>
            </a:endParaRPr>
          </a:p>
          <a:p>
            <a:r>
              <a:rPr lang="en-GB" sz="1200" dirty="0">
                <a:solidFill>
                  <a:srgbClr val="000000"/>
                </a:solidFill>
                <a:highlight>
                  <a:srgbClr val="FFFFFF"/>
                </a:highlight>
                <a:latin typeface="Cascadia Mono" panose="020B0609020000020004" pitchFamily="49" charset="0"/>
              </a:rPr>
              <a:t>        </a:t>
            </a:r>
            <a:r>
              <a:rPr lang="en-GB" sz="1200" dirty="0">
                <a:solidFill>
                  <a:srgbClr val="0000FF"/>
                </a:solidFill>
                <a:highlight>
                  <a:srgbClr val="FFFFFF"/>
                </a:highlight>
                <a:latin typeface="Cascadia Mono" panose="020B0609020000020004" pitchFamily="49" charset="0"/>
              </a:rPr>
              <a:t>private</a:t>
            </a:r>
            <a:r>
              <a:rPr lang="en-GB" sz="1200" dirty="0">
                <a:solidFill>
                  <a:srgbClr val="000000"/>
                </a:solidFill>
                <a:highlight>
                  <a:srgbClr val="FFFFFF"/>
                </a:highlight>
                <a:latin typeface="Cascadia Mono" panose="020B0609020000020004" pitchFamily="49" charset="0"/>
              </a:rPr>
              <a:t> </a:t>
            </a:r>
            <a:r>
              <a:rPr lang="en-GB" sz="1200" dirty="0">
                <a:solidFill>
                  <a:srgbClr val="0000FF"/>
                </a:solidFill>
                <a:highlight>
                  <a:srgbClr val="FFFFFF"/>
                </a:highlight>
                <a:latin typeface="Cascadia Mono" panose="020B0609020000020004" pitchFamily="49" charset="0"/>
              </a:rPr>
              <a:t>void</a:t>
            </a:r>
            <a:r>
              <a:rPr lang="en-GB" sz="1200" dirty="0">
                <a:solidFill>
                  <a:srgbClr val="000000"/>
                </a:solidFill>
                <a:highlight>
                  <a:srgbClr val="FFFFFF"/>
                </a:highlight>
                <a:latin typeface="Cascadia Mono" panose="020B0609020000020004" pitchFamily="49" charset="0"/>
              </a:rPr>
              <a:t> OnClearClicked(</a:t>
            </a:r>
            <a:r>
              <a:rPr lang="en-GB" sz="1200" dirty="0">
                <a:solidFill>
                  <a:srgbClr val="0000FF"/>
                </a:solidFill>
                <a:highlight>
                  <a:srgbClr val="FFFFFF"/>
                </a:highlight>
                <a:latin typeface="Cascadia Mono" panose="020B0609020000020004" pitchFamily="49" charset="0"/>
              </a:rPr>
              <a:t>object</a:t>
            </a:r>
            <a:r>
              <a:rPr lang="en-GB" sz="1200" dirty="0">
                <a:solidFill>
                  <a:srgbClr val="000000"/>
                </a:solidFill>
                <a:highlight>
                  <a:srgbClr val="FFFFFF"/>
                </a:highlight>
                <a:latin typeface="Cascadia Mono" panose="020B0609020000020004" pitchFamily="49" charset="0"/>
              </a:rPr>
              <a:t> sender, </a:t>
            </a:r>
            <a:r>
              <a:rPr lang="en-GB" sz="1200" dirty="0">
                <a:solidFill>
                  <a:srgbClr val="2B91AF"/>
                </a:solidFill>
                <a:highlight>
                  <a:srgbClr val="FFFFFF"/>
                </a:highlight>
                <a:latin typeface="Cascadia Mono" panose="020B0609020000020004" pitchFamily="49" charset="0"/>
              </a:rPr>
              <a:t>EventArgs</a:t>
            </a:r>
            <a:r>
              <a:rPr lang="en-GB" sz="1200" dirty="0">
                <a:solidFill>
                  <a:srgbClr val="000000"/>
                </a:solidFill>
                <a:highlight>
                  <a:srgbClr val="FFFFFF"/>
                </a:highlight>
                <a:latin typeface="Cascadia Mono" panose="020B0609020000020004" pitchFamily="49" charset="0"/>
              </a:rPr>
              <a:t> e)</a:t>
            </a:r>
          </a:p>
          <a:p>
            <a:r>
              <a:rPr lang="en-US" sz="1200" dirty="0">
                <a:solidFill>
                  <a:srgbClr val="000000"/>
                </a:solidFill>
                <a:highlight>
                  <a:srgbClr val="FFFFFF"/>
                </a:highlight>
                <a:latin typeface="Cascadia Mono" panose="020B0609020000020004" pitchFamily="49" charset="0"/>
              </a:rPr>
              <a:t>        {</a:t>
            </a:r>
          </a:p>
          <a:p>
            <a:r>
              <a:rPr lang="es-ES" sz="1200" dirty="0">
                <a:solidFill>
                  <a:srgbClr val="000000"/>
                </a:solidFill>
                <a:highlight>
                  <a:srgbClr val="FFFFFF"/>
                </a:highlight>
                <a:latin typeface="Cascadia Mono" panose="020B0609020000020004" pitchFamily="49" charset="0"/>
              </a:rPr>
              <a:t>            </a:t>
            </a:r>
            <a:r>
              <a:rPr lang="es-ES" sz="1200" dirty="0">
                <a:solidFill>
                  <a:srgbClr val="008000"/>
                </a:solidFill>
                <a:highlight>
                  <a:srgbClr val="FFFFFF"/>
                </a:highlight>
                <a:latin typeface="Cascadia Mono" panose="020B0609020000020004" pitchFamily="49" charset="0"/>
              </a:rPr>
              <a:t>// Limpia los campos de entrada y el resultado.</a:t>
            </a:r>
            <a:endParaRPr lang="es-ES"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Number1Entry.Text = </a:t>
            </a:r>
            <a:r>
              <a:rPr lang="es-ES" sz="1200" dirty="0">
                <a:solidFill>
                  <a:srgbClr val="0000FF"/>
                </a:solidFill>
                <a:highlight>
                  <a:srgbClr val="FFFFFF"/>
                </a:highlight>
                <a:latin typeface="Cascadia Mono" panose="020B0609020000020004" pitchFamily="49" charset="0"/>
              </a:rPr>
              <a:t>string</a:t>
            </a:r>
            <a:r>
              <a:rPr lang="es-ES" sz="1200" dirty="0">
                <a:solidFill>
                  <a:srgbClr val="000000"/>
                </a:solidFill>
                <a:highlight>
                  <a:srgbClr val="FFFFFF"/>
                </a:highlight>
                <a:latin typeface="Cascadia Mono" panose="020B0609020000020004" pitchFamily="49" charset="0"/>
              </a:rPr>
              <a:t>.Empty; </a:t>
            </a:r>
            <a:r>
              <a:rPr lang="es-ES" sz="1200" dirty="0">
                <a:solidFill>
                  <a:srgbClr val="008000"/>
                </a:solidFill>
                <a:highlight>
                  <a:srgbClr val="FFFFFF"/>
                </a:highlight>
                <a:latin typeface="Cascadia Mono" panose="020B0609020000020004" pitchFamily="49" charset="0"/>
              </a:rPr>
              <a:t>// Limpia el primer número.</a:t>
            </a:r>
            <a:endParaRPr lang="es-ES"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Number2Entry.Text = </a:t>
            </a:r>
            <a:r>
              <a:rPr lang="es-ES" sz="1200" dirty="0">
                <a:solidFill>
                  <a:srgbClr val="0000FF"/>
                </a:solidFill>
                <a:highlight>
                  <a:srgbClr val="FFFFFF"/>
                </a:highlight>
                <a:latin typeface="Cascadia Mono" panose="020B0609020000020004" pitchFamily="49" charset="0"/>
              </a:rPr>
              <a:t>string</a:t>
            </a:r>
            <a:r>
              <a:rPr lang="es-ES" sz="1200" dirty="0">
                <a:solidFill>
                  <a:srgbClr val="000000"/>
                </a:solidFill>
                <a:highlight>
                  <a:srgbClr val="FFFFFF"/>
                </a:highlight>
                <a:latin typeface="Cascadia Mono" panose="020B0609020000020004" pitchFamily="49" charset="0"/>
              </a:rPr>
              <a:t>.Empty; </a:t>
            </a:r>
            <a:r>
              <a:rPr lang="es-ES" sz="1200" dirty="0">
                <a:solidFill>
                  <a:srgbClr val="008000"/>
                </a:solidFill>
                <a:highlight>
                  <a:srgbClr val="FFFFFF"/>
                </a:highlight>
                <a:latin typeface="Cascadia Mono" panose="020B0609020000020004" pitchFamily="49" charset="0"/>
              </a:rPr>
              <a:t>// Limpia el segundo número.</a:t>
            </a:r>
            <a:endParaRPr lang="es-ES"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ResultLabel.Text = </a:t>
            </a:r>
            <a:r>
              <a:rPr lang="es-ES" sz="1200" dirty="0">
                <a:solidFill>
                  <a:srgbClr val="A31515"/>
                </a:solidFill>
                <a:highlight>
                  <a:srgbClr val="FFFFFF"/>
                </a:highlight>
                <a:latin typeface="Cascadia Mono" panose="020B0609020000020004" pitchFamily="49" charset="0"/>
              </a:rPr>
              <a:t>"El resultado se mostrará aquí"</a:t>
            </a:r>
            <a:r>
              <a:rPr lang="es-ES" sz="1200" dirty="0">
                <a:solidFill>
                  <a:srgbClr val="000000"/>
                </a:solidFill>
                <a:highlight>
                  <a:srgbClr val="FFFFFF"/>
                </a:highlight>
                <a:latin typeface="Cascadia Mono" panose="020B0609020000020004" pitchFamily="49" charset="0"/>
              </a:rPr>
              <a:t>; </a:t>
            </a:r>
            <a:r>
              <a:rPr lang="es-ES" sz="1200" dirty="0">
                <a:solidFill>
                  <a:srgbClr val="008000"/>
                </a:solidFill>
                <a:highlight>
                  <a:srgbClr val="FFFFFF"/>
                </a:highlight>
                <a:latin typeface="Cascadia Mono" panose="020B0609020000020004" pitchFamily="49" charset="0"/>
              </a:rPr>
              <a:t>// Restablece el texto del resultado.</a:t>
            </a:r>
            <a:endParaRPr lang="es-E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p>
          <a:p>
            <a:r>
              <a:rPr lang="en-US" sz="1200" dirty="0">
                <a:solidFill>
                  <a:srgbClr val="000000"/>
                </a:solidFill>
                <a:highlight>
                  <a:srgbClr val="FFFFFF"/>
                </a:highlight>
                <a:latin typeface="Cascadia Mono" panose="020B0609020000020004" pitchFamily="49" charset="0"/>
              </a:rPr>
              <a:t>    }</a:t>
            </a:r>
          </a:p>
          <a:p>
            <a:r>
              <a:rPr lang="en-US" sz="1200" dirty="0">
                <a:solidFill>
                  <a:srgbClr val="000000"/>
                </a:solidFill>
                <a:highlight>
                  <a:srgbClr val="FFFFFF"/>
                </a:highlight>
                <a:latin typeface="Cascadia Mono" panose="020B0609020000020004" pitchFamily="49" charset="0"/>
              </a:rPr>
              <a:t>}</a:t>
            </a:r>
            <a:endParaRPr lang="en-US" sz="1200" dirty="0"/>
          </a:p>
        </p:txBody>
      </p:sp>
      <p:sp>
        <p:nvSpPr>
          <p:cNvPr id="4" name="CuadroTexto 3">
            <a:extLst>
              <a:ext uri="{FF2B5EF4-FFF2-40B4-BE49-F238E27FC236}">
                <a16:creationId xmlns:a16="http://schemas.microsoft.com/office/drawing/2014/main" id="{869AA4A2-E6BB-DA29-88F9-36D65ABA0E7A}"/>
              </a:ext>
            </a:extLst>
          </p:cNvPr>
          <p:cNvSpPr txBox="1"/>
          <p:nvPr/>
        </p:nvSpPr>
        <p:spPr>
          <a:xfrm>
            <a:off x="8810624" y="205859"/>
            <a:ext cx="3152775" cy="1384995"/>
          </a:xfrm>
          <a:prstGeom prst="rect">
            <a:avLst/>
          </a:prstGeom>
          <a:noFill/>
        </p:spPr>
        <p:txBody>
          <a:bodyPr wrap="square">
            <a:spAutoFit/>
          </a:bodyPr>
          <a:lstStyle/>
          <a:p>
            <a:pPr algn="ctr"/>
            <a:r>
              <a:rPr lang="en-US" sz="2800" b="1" dirty="0">
                <a:highlight>
                  <a:srgbClr val="00FFFF"/>
                </a:highlight>
              </a:rPr>
              <a:t>Continuacion del Archivo MainPage.xaml.cs</a:t>
            </a:r>
            <a:endParaRPr lang="en-US" sz="2800" dirty="0"/>
          </a:p>
        </p:txBody>
      </p:sp>
    </p:spTree>
    <p:extLst>
      <p:ext uri="{BB962C8B-B14F-4D97-AF65-F5344CB8AC3E}">
        <p14:creationId xmlns:p14="http://schemas.microsoft.com/office/powerpoint/2010/main" val="182666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7C0E114-E5F6-639A-C602-1C079701F383}"/>
              </a:ext>
            </a:extLst>
          </p:cNvPr>
          <p:cNvSpPr txBox="1"/>
          <p:nvPr/>
        </p:nvSpPr>
        <p:spPr>
          <a:xfrm>
            <a:off x="257175" y="151179"/>
            <a:ext cx="11430000" cy="6463308"/>
          </a:xfrm>
          <a:prstGeom prst="rect">
            <a:avLst/>
          </a:prstGeom>
          <a:noFill/>
        </p:spPr>
        <p:txBody>
          <a:bodyPr wrap="square">
            <a:spAutoFit/>
          </a:bodyPr>
          <a:lstStyle/>
          <a:p>
            <a:pPr algn="just"/>
            <a:r>
              <a:rPr lang="es-ES" b="1" dirty="0">
                <a:highlight>
                  <a:srgbClr val="00FFFF"/>
                </a:highlight>
              </a:rPr>
              <a:t>Descripción de la Lógica del Código:</a:t>
            </a:r>
          </a:p>
          <a:p>
            <a:pPr algn="just"/>
            <a:endParaRPr lang="es-ES" b="1" dirty="0">
              <a:highlight>
                <a:srgbClr val="00FFFF"/>
              </a:highlight>
            </a:endParaRPr>
          </a:p>
          <a:p>
            <a:pPr algn="just"/>
            <a:r>
              <a:rPr lang="es-ES" b="1" dirty="0">
                <a:highlight>
                  <a:srgbClr val="FFFF00"/>
                </a:highlight>
              </a:rPr>
              <a:t>Namespaces y Clases: </a:t>
            </a:r>
            <a:r>
              <a:rPr lang="es-ES" dirty="0"/>
              <a:t>Al inicio del código, se importan varios espacios de nombres que proporcionan las clases necesarias para trabajar con Xamarin y otras funcionalidades de .NET. La clase MainPage hereda de ContentPage, lo que permite definir una página de contenido en la aplicación.</a:t>
            </a:r>
          </a:p>
          <a:p>
            <a:pPr algn="just"/>
            <a:endParaRPr lang="es-ES" dirty="0"/>
          </a:p>
          <a:p>
            <a:pPr algn="just"/>
            <a:r>
              <a:rPr lang="es-ES" b="1" dirty="0">
                <a:highlight>
                  <a:srgbClr val="FFFF00"/>
                </a:highlight>
              </a:rPr>
              <a:t>Constructor MainPage: </a:t>
            </a:r>
            <a:r>
              <a:rPr lang="es-ES" dirty="0"/>
              <a:t>Este constructor inicializa los componentes de la interfaz de usuario definidos en el archivo XAML. Es el punto de entrada para configurar la página.</a:t>
            </a:r>
          </a:p>
          <a:p>
            <a:pPr algn="just"/>
            <a:endParaRPr lang="es-ES" dirty="0"/>
          </a:p>
          <a:p>
            <a:pPr algn="just"/>
            <a:r>
              <a:rPr lang="es-ES" b="1" dirty="0">
                <a:highlight>
                  <a:srgbClr val="FFFF00"/>
                </a:highlight>
              </a:rPr>
              <a:t>Manejo de Eventos: </a:t>
            </a:r>
            <a:r>
              <a:rPr lang="es-ES" dirty="0"/>
              <a:t>Los métodos OnAddClicked, OnSubtractClicked, OnMultiplyClicked, y OnDivideClicked se ejecutan cuando el usuario hace clic en los botones correspondientes. Cada uno de estos métodos llama a PerformOperation, pasando una función que representa la operación matemática deseada.</a:t>
            </a:r>
          </a:p>
          <a:p>
            <a:pPr algn="just"/>
            <a:endParaRPr lang="es-ES" dirty="0"/>
          </a:p>
          <a:p>
            <a:pPr algn="just"/>
            <a:r>
              <a:rPr lang="es-ES" b="1" dirty="0">
                <a:highlight>
                  <a:srgbClr val="FFFF00"/>
                </a:highlight>
              </a:rPr>
              <a:t>Método PerformOperation: </a:t>
            </a:r>
            <a:r>
              <a:rPr lang="es-ES" dirty="0"/>
              <a:t>Este método es responsable de ejecutar la operación matemática. Utiliza un delegado Func&lt;double, double, double&gt; para recibir la operación y luego obtiene los números ingresados por el usuario. También maneja excepciones potenciales, como formato incorrecto, división por cero y overflow.</a:t>
            </a:r>
          </a:p>
          <a:p>
            <a:pPr algn="just"/>
            <a:endParaRPr lang="es-ES" dirty="0"/>
          </a:p>
          <a:p>
            <a:pPr algn="just"/>
            <a:r>
              <a:rPr lang="es-ES" b="1" dirty="0">
                <a:highlight>
                  <a:srgbClr val="FFFF00"/>
                </a:highlight>
              </a:rPr>
              <a:t>Método GetNumber: </a:t>
            </a:r>
            <a:r>
              <a:rPr lang="es-ES" dirty="0"/>
              <a:t>Convierte la entrada de texto en un número de tipo double. Si la entrada está vacía o no se puede convertir, lanza una FormatException, asegurando que solo se manejen números válidos.</a:t>
            </a:r>
          </a:p>
          <a:p>
            <a:pPr algn="just"/>
            <a:endParaRPr lang="es-ES" dirty="0"/>
          </a:p>
          <a:p>
            <a:pPr algn="just"/>
            <a:r>
              <a:rPr lang="es-ES" b="1" dirty="0">
                <a:highlight>
                  <a:srgbClr val="FFFF00"/>
                </a:highlight>
              </a:rPr>
              <a:t>Método OnClearClicked: </a:t>
            </a:r>
            <a:r>
              <a:rPr lang="es-ES" dirty="0"/>
              <a:t>Este método permite al usuario limpiar los campos de entrada y restablecer el resultado mostrado. Es útil para mejorar la experiencia del usuario al proporcionar una forma sencilla de reiniciar la aplicación.</a:t>
            </a:r>
          </a:p>
        </p:txBody>
      </p:sp>
    </p:spTree>
    <p:extLst>
      <p:ext uri="{BB962C8B-B14F-4D97-AF65-F5344CB8AC3E}">
        <p14:creationId xmlns:p14="http://schemas.microsoft.com/office/powerpoint/2010/main" val="3147204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ABFC36-6A5B-D43A-4976-4BF691FCA9DB}"/>
              </a:ext>
            </a:extLst>
          </p:cNvPr>
          <p:cNvPicPr>
            <a:picLocks noChangeAspect="1"/>
          </p:cNvPicPr>
          <p:nvPr/>
        </p:nvPicPr>
        <p:blipFill>
          <a:blip r:embed="rId2"/>
          <a:stretch>
            <a:fillRect/>
          </a:stretch>
        </p:blipFill>
        <p:spPr>
          <a:xfrm>
            <a:off x="228600" y="719138"/>
            <a:ext cx="2706646" cy="5043488"/>
          </a:xfrm>
          <a:prstGeom prst="rect">
            <a:avLst/>
          </a:prstGeom>
        </p:spPr>
      </p:pic>
      <p:pic>
        <p:nvPicPr>
          <p:cNvPr id="5" name="Imagen 4">
            <a:extLst>
              <a:ext uri="{FF2B5EF4-FFF2-40B4-BE49-F238E27FC236}">
                <a16:creationId xmlns:a16="http://schemas.microsoft.com/office/drawing/2014/main" id="{A499150A-80F9-65DA-9971-0E0E3F0062B8}"/>
              </a:ext>
            </a:extLst>
          </p:cNvPr>
          <p:cNvPicPr>
            <a:picLocks noChangeAspect="1"/>
          </p:cNvPicPr>
          <p:nvPr/>
        </p:nvPicPr>
        <p:blipFill>
          <a:blip r:embed="rId3"/>
          <a:stretch>
            <a:fillRect/>
          </a:stretch>
        </p:blipFill>
        <p:spPr>
          <a:xfrm>
            <a:off x="3300881" y="719138"/>
            <a:ext cx="2706646" cy="5043488"/>
          </a:xfrm>
          <a:prstGeom prst="rect">
            <a:avLst/>
          </a:prstGeom>
        </p:spPr>
      </p:pic>
      <p:pic>
        <p:nvPicPr>
          <p:cNvPr id="7" name="Imagen 6">
            <a:extLst>
              <a:ext uri="{FF2B5EF4-FFF2-40B4-BE49-F238E27FC236}">
                <a16:creationId xmlns:a16="http://schemas.microsoft.com/office/drawing/2014/main" id="{FA012F92-05BE-88CA-F0B9-F07038E4928F}"/>
              </a:ext>
            </a:extLst>
          </p:cNvPr>
          <p:cNvPicPr>
            <a:picLocks noChangeAspect="1"/>
          </p:cNvPicPr>
          <p:nvPr/>
        </p:nvPicPr>
        <p:blipFill>
          <a:blip r:embed="rId4"/>
          <a:stretch>
            <a:fillRect/>
          </a:stretch>
        </p:blipFill>
        <p:spPr>
          <a:xfrm>
            <a:off x="6373162" y="719137"/>
            <a:ext cx="2706646" cy="5043489"/>
          </a:xfrm>
          <a:prstGeom prst="rect">
            <a:avLst/>
          </a:prstGeom>
        </p:spPr>
      </p:pic>
      <p:pic>
        <p:nvPicPr>
          <p:cNvPr id="9" name="Imagen 8">
            <a:extLst>
              <a:ext uri="{FF2B5EF4-FFF2-40B4-BE49-F238E27FC236}">
                <a16:creationId xmlns:a16="http://schemas.microsoft.com/office/drawing/2014/main" id="{8F2A1EDB-819A-433C-6CF6-DD928577CB0A}"/>
              </a:ext>
            </a:extLst>
          </p:cNvPr>
          <p:cNvPicPr>
            <a:picLocks noChangeAspect="1"/>
          </p:cNvPicPr>
          <p:nvPr/>
        </p:nvPicPr>
        <p:blipFill>
          <a:blip r:embed="rId5"/>
          <a:stretch>
            <a:fillRect/>
          </a:stretch>
        </p:blipFill>
        <p:spPr>
          <a:xfrm>
            <a:off x="9312300" y="719137"/>
            <a:ext cx="2744983" cy="5114926"/>
          </a:xfrm>
          <a:prstGeom prst="rect">
            <a:avLst/>
          </a:prstGeom>
        </p:spPr>
      </p:pic>
    </p:spTree>
    <p:extLst>
      <p:ext uri="{BB962C8B-B14F-4D97-AF65-F5344CB8AC3E}">
        <p14:creationId xmlns:p14="http://schemas.microsoft.com/office/powerpoint/2010/main" val="119263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9A7A25-CAD2-798A-F5E3-330F912D0F86}"/>
              </a:ext>
            </a:extLst>
          </p:cNvPr>
          <p:cNvPicPr>
            <a:picLocks noChangeAspect="1"/>
          </p:cNvPicPr>
          <p:nvPr/>
        </p:nvPicPr>
        <p:blipFill>
          <a:blip r:embed="rId2"/>
          <a:stretch>
            <a:fillRect/>
          </a:stretch>
        </p:blipFill>
        <p:spPr>
          <a:xfrm>
            <a:off x="609600" y="185737"/>
            <a:ext cx="3276600" cy="6105525"/>
          </a:xfrm>
          <a:prstGeom prst="rect">
            <a:avLst/>
          </a:prstGeom>
        </p:spPr>
      </p:pic>
      <p:pic>
        <p:nvPicPr>
          <p:cNvPr id="5" name="Imagen 4">
            <a:extLst>
              <a:ext uri="{FF2B5EF4-FFF2-40B4-BE49-F238E27FC236}">
                <a16:creationId xmlns:a16="http://schemas.microsoft.com/office/drawing/2014/main" id="{46C8AE09-0B0D-9B67-2B75-7A137225E4A9}"/>
              </a:ext>
            </a:extLst>
          </p:cNvPr>
          <p:cNvPicPr>
            <a:picLocks noChangeAspect="1"/>
          </p:cNvPicPr>
          <p:nvPr/>
        </p:nvPicPr>
        <p:blipFill>
          <a:blip r:embed="rId3"/>
          <a:stretch>
            <a:fillRect/>
          </a:stretch>
        </p:blipFill>
        <p:spPr>
          <a:xfrm>
            <a:off x="4457700" y="376237"/>
            <a:ext cx="3276600" cy="6105525"/>
          </a:xfrm>
          <a:prstGeom prst="rect">
            <a:avLst/>
          </a:prstGeom>
        </p:spPr>
      </p:pic>
      <p:pic>
        <p:nvPicPr>
          <p:cNvPr id="7" name="Imagen 6">
            <a:extLst>
              <a:ext uri="{FF2B5EF4-FFF2-40B4-BE49-F238E27FC236}">
                <a16:creationId xmlns:a16="http://schemas.microsoft.com/office/drawing/2014/main" id="{10F4E2F4-C7C5-5201-CB27-5098C86FBBAE}"/>
              </a:ext>
            </a:extLst>
          </p:cNvPr>
          <p:cNvPicPr>
            <a:picLocks noChangeAspect="1"/>
          </p:cNvPicPr>
          <p:nvPr/>
        </p:nvPicPr>
        <p:blipFill>
          <a:blip r:embed="rId4"/>
          <a:stretch>
            <a:fillRect/>
          </a:stretch>
        </p:blipFill>
        <p:spPr>
          <a:xfrm>
            <a:off x="8305800" y="376237"/>
            <a:ext cx="3276600" cy="6105525"/>
          </a:xfrm>
          <a:prstGeom prst="rect">
            <a:avLst/>
          </a:prstGeom>
        </p:spPr>
      </p:pic>
    </p:spTree>
    <p:extLst>
      <p:ext uri="{BB962C8B-B14F-4D97-AF65-F5344CB8AC3E}">
        <p14:creationId xmlns:p14="http://schemas.microsoft.com/office/powerpoint/2010/main" val="2230774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8FC15B3-605B-EA39-F996-06DEA7AB2131}"/>
              </a:ext>
            </a:extLst>
          </p:cNvPr>
          <p:cNvSpPr txBox="1"/>
          <p:nvPr/>
        </p:nvSpPr>
        <p:spPr>
          <a:xfrm>
            <a:off x="342900" y="821114"/>
            <a:ext cx="11506200" cy="4647426"/>
          </a:xfrm>
          <a:prstGeom prst="rect">
            <a:avLst/>
          </a:prstGeom>
          <a:noFill/>
        </p:spPr>
        <p:txBody>
          <a:bodyPr wrap="square">
            <a:spAutoFit/>
          </a:bodyPr>
          <a:lstStyle/>
          <a:p>
            <a:pPr algn="ctr"/>
            <a:r>
              <a:rPr lang="es-ES" sz="3600" b="1" dirty="0">
                <a:solidFill>
                  <a:srgbClr val="0070C0"/>
                </a:solidFill>
                <a:effectLst>
                  <a:outerShdw blurRad="38100" dist="38100" dir="2700000" algn="tl">
                    <a:srgbClr val="000000">
                      <a:alpha val="43137"/>
                    </a:srgbClr>
                  </a:outerShdw>
                </a:effectLst>
              </a:rPr>
              <a:t>Conclusión</a:t>
            </a:r>
          </a:p>
          <a:p>
            <a:pPr algn="ctr"/>
            <a:endParaRPr lang="es-ES" sz="3600" b="1" dirty="0">
              <a:solidFill>
                <a:srgbClr val="0070C0"/>
              </a:solidFill>
              <a:effectLst>
                <a:outerShdw blurRad="38100" dist="38100" dir="2700000" algn="tl">
                  <a:srgbClr val="000000">
                    <a:alpha val="43137"/>
                  </a:srgbClr>
                </a:outerShdw>
              </a:effectLst>
            </a:endParaRPr>
          </a:p>
          <a:p>
            <a:pPr algn="ctr"/>
            <a:r>
              <a:rPr lang="es-ES" sz="2800" dirty="0"/>
              <a:t>Este análisis de la lógica del código proporciona una comprensión más profunda de cómo interactúan los diferentes componentes en una aplicación de Xamarin. Al utilizar buenas prácticas de programación como el manejo de excepciones y delegados, este ejemplo muestra cómo crear una aplicación funcional y fácil de usar. A medida que continúes explorando y experimentando con este código, podrás implementar y extender funcionalidades adicionales, fortaleciendo tus habilidades en el desarrollo de aplicaciones con Xamarin.</a:t>
            </a:r>
            <a:r>
              <a:rPr lang="en-GB" sz="2800" dirty="0"/>
              <a:t>🥰</a:t>
            </a:r>
            <a:endParaRPr lang="es-ES" sz="2800" dirty="0"/>
          </a:p>
        </p:txBody>
      </p:sp>
    </p:spTree>
    <p:extLst>
      <p:ext uri="{BB962C8B-B14F-4D97-AF65-F5344CB8AC3E}">
        <p14:creationId xmlns:p14="http://schemas.microsoft.com/office/powerpoint/2010/main" val="1613358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Google Shape;217;p28"/>
          <p:cNvPicPr/>
          <p:nvPr/>
        </p:nvPicPr>
        <p:blipFill rotWithShape="1">
          <a:blip r:embed="rId2"/>
          <a:srcRect t="22349"/>
          <a:stretch/>
        </p:blipFill>
        <p:spPr>
          <a:xfrm>
            <a:off x="645641" y="1360979"/>
            <a:ext cx="5911240" cy="4115895"/>
          </a:xfrm>
          <a:prstGeom prst="rect">
            <a:avLst/>
          </a:prstGeom>
          <a:ln>
            <a:noFill/>
          </a:ln>
        </p:spPr>
      </p:pic>
      <p:pic>
        <p:nvPicPr>
          <p:cNvPr id="13314" name="Picture 2" descr="Resultado de imagen para emoji triste">
            <a:extLst>
              <a:ext uri="{FF2B5EF4-FFF2-40B4-BE49-F238E27FC236}">
                <a16:creationId xmlns:a16="http://schemas.microsoft.com/office/drawing/2014/main" id="{22DBDA0E-8297-4A96-B7BD-8CEAC3FC7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502" y="242835"/>
            <a:ext cx="1139598" cy="1139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5EF35-6AF2-4204-9402-D62AAF4991D0}"/>
              </a:ext>
            </a:extLst>
          </p:cNvPr>
          <p:cNvSpPr txBox="1"/>
          <p:nvPr/>
        </p:nvSpPr>
        <p:spPr>
          <a:xfrm>
            <a:off x="6738037" y="1487049"/>
            <a:ext cx="5313405" cy="1815882"/>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Programar duele y mucho, pero no te rindas, porque Tambien paga muy bien, pero my bien. 🤣😍✔💚</a:t>
            </a:r>
            <a:endParaRPr lang="es-DO" sz="2800" dirty="0">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2EC312CE-36F0-46B0-9F3F-51BF6DB29B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20890" y="3445647"/>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A6B0367-8224-4C81-AEAD-3BD9DE830A4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98742" y="3426597"/>
            <a:ext cx="25527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FA268F5-FC3A-AF41-CB86-0C20D220590F}"/>
              </a:ext>
            </a:extLst>
          </p:cNvPr>
          <p:cNvSpPr txBox="1"/>
          <p:nvPr/>
        </p:nvSpPr>
        <p:spPr>
          <a:xfrm>
            <a:off x="515161" y="5662650"/>
            <a:ext cx="6172200" cy="830997"/>
          </a:xfrm>
          <a:prstGeom prst="rect">
            <a:avLst/>
          </a:prstGeom>
          <a:noFill/>
        </p:spPr>
        <p:txBody>
          <a:bodyPr wrap="square" rtlCol="0">
            <a:spAutoFit/>
          </a:bodyPr>
          <a:lstStyle/>
          <a:p>
            <a:pPr algn="ctr"/>
            <a:r>
              <a:rPr lang="es-DO" sz="2400" b="1" dirty="0">
                <a:solidFill>
                  <a:srgbClr val="002060"/>
                </a:solidFill>
                <a:highlight>
                  <a:srgbClr val="FFFF00"/>
                </a:highlight>
              </a:rPr>
              <a:t>Pero esta Youtube, Udemy, Platzi, Develoteca con Oscar Uh, Victor Robles, Fazt</a:t>
            </a:r>
            <a:r>
              <a:rPr lang="en-US" sz="2400" b="1" dirty="0">
                <a:solidFill>
                  <a:srgbClr val="002060"/>
                </a:solidFill>
                <a:highlight>
                  <a:srgbClr val="FFFF00"/>
                </a:highlight>
              </a:rPr>
              <a:t>🤣🤣</a:t>
            </a:r>
            <a:r>
              <a:rPr lang="es-DO" sz="2400" b="1" dirty="0">
                <a:solidFill>
                  <a:srgbClr val="002060"/>
                </a:solidFill>
                <a:highlight>
                  <a:srgbClr val="FFFF00"/>
                </a:highlight>
              </a:rPr>
              <a:t> jejeje.</a:t>
            </a:r>
          </a:p>
        </p:txBody>
      </p:sp>
      <p:sp>
        <p:nvSpPr>
          <p:cNvPr id="6" name="CuadroTexto 5">
            <a:extLst>
              <a:ext uri="{FF2B5EF4-FFF2-40B4-BE49-F238E27FC236}">
                <a16:creationId xmlns:a16="http://schemas.microsoft.com/office/drawing/2014/main" id="{7EB61455-EE6B-A4F9-71F6-4AD5B6661C51}"/>
              </a:ext>
            </a:extLst>
          </p:cNvPr>
          <p:cNvSpPr txBox="1"/>
          <p:nvPr/>
        </p:nvSpPr>
        <p:spPr>
          <a:xfrm>
            <a:off x="371475" y="266610"/>
            <a:ext cx="7810500" cy="830997"/>
          </a:xfrm>
          <a:prstGeom prst="rect">
            <a:avLst/>
          </a:prstGeom>
          <a:noFill/>
        </p:spPr>
        <p:txBody>
          <a:bodyPr wrap="square" rtlCol="0">
            <a:spAutoFit/>
          </a:bodyPr>
          <a:lstStyle/>
          <a:p>
            <a:pPr algn="ctr"/>
            <a:r>
              <a:rPr lang="es-DO" sz="2400" b="1" dirty="0">
                <a:solidFill>
                  <a:srgbClr val="1B252E"/>
                </a:solidFill>
              </a:rPr>
              <a:t>Cuando le dices a tus amigos.</a:t>
            </a:r>
          </a:p>
          <a:p>
            <a:r>
              <a:rPr lang="es-DO" sz="2400" b="1" dirty="0">
                <a:solidFill>
                  <a:srgbClr val="1B252E"/>
                </a:solidFill>
              </a:rPr>
              <a:t>“La Universidad es Más Fácil, estudias lo que te gusta”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circle(in)">
                                      <p:cBhvr>
                                        <p:cTn id="7" dur="20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1000" fill="hold"/>
                                        <p:tgtEl>
                                          <p:spTgt spid="13314"/>
                                        </p:tgtEl>
                                        <p:attrNameLst>
                                          <p:attrName>ppt_w</p:attrName>
                                        </p:attrNameLst>
                                      </p:cBhvr>
                                      <p:tavLst>
                                        <p:tav tm="0">
                                          <p:val>
                                            <p:fltVal val="0"/>
                                          </p:val>
                                        </p:tav>
                                        <p:tav tm="100000">
                                          <p:val>
                                            <p:strVal val="#ppt_w"/>
                                          </p:val>
                                        </p:tav>
                                      </p:tavLst>
                                    </p:anim>
                                    <p:anim calcmode="lin" valueType="num">
                                      <p:cBhvr>
                                        <p:cTn id="13" dur="1000" fill="hold"/>
                                        <p:tgtEl>
                                          <p:spTgt spid="13314"/>
                                        </p:tgtEl>
                                        <p:attrNameLst>
                                          <p:attrName>ppt_h</p:attrName>
                                        </p:attrNameLst>
                                      </p:cBhvr>
                                      <p:tavLst>
                                        <p:tav tm="0">
                                          <p:val>
                                            <p:fltVal val="0"/>
                                          </p:val>
                                        </p:tav>
                                        <p:tav tm="100000">
                                          <p:val>
                                            <p:strVal val="#ppt_h"/>
                                          </p:val>
                                        </p:tav>
                                      </p:tavLst>
                                    </p:anim>
                                    <p:anim calcmode="lin" valueType="num">
                                      <p:cBhvr>
                                        <p:cTn id="14" dur="1000" fill="hold"/>
                                        <p:tgtEl>
                                          <p:spTgt spid="13314"/>
                                        </p:tgtEl>
                                        <p:attrNameLst>
                                          <p:attrName>style.rotation</p:attrName>
                                        </p:attrNameLst>
                                      </p:cBhvr>
                                      <p:tavLst>
                                        <p:tav tm="0">
                                          <p:val>
                                            <p:fltVal val="90"/>
                                          </p:val>
                                        </p:tav>
                                        <p:tav tm="100000">
                                          <p:val>
                                            <p:fltVal val="0"/>
                                          </p:val>
                                        </p:tav>
                                      </p:tavLst>
                                    </p:anim>
                                    <p:animEffect transition="in" filter="fade">
                                      <p:cBhvr>
                                        <p:cTn id="15" dur="1000"/>
                                        <p:tgtEl>
                                          <p:spTgt spid="133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down)">
                                      <p:cBhvr>
                                        <p:cTn id="26" dur="580">
                                          <p:stCondLst>
                                            <p:cond delay="0"/>
                                          </p:stCondLst>
                                        </p:cTn>
                                        <p:tgtEl>
                                          <p:spTgt spid="13316"/>
                                        </p:tgtEl>
                                      </p:cBhvr>
                                    </p:animEffect>
                                    <p:anim calcmode="lin" valueType="num">
                                      <p:cBhvr>
                                        <p:cTn id="27" dur="1822" tmFilter="0,0; 0.14,0.36; 0.43,0.73; 0.71,0.91; 1.0,1.0">
                                          <p:stCondLst>
                                            <p:cond delay="0"/>
                                          </p:stCondLst>
                                        </p:cTn>
                                        <p:tgtEl>
                                          <p:spTgt spid="133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33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33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33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33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3316"/>
                                        </p:tgtEl>
                                      </p:cBhvr>
                                      <p:to x="100000" y="60000"/>
                                    </p:animScale>
                                    <p:animScale>
                                      <p:cBhvr>
                                        <p:cTn id="33" dur="166" decel="50000">
                                          <p:stCondLst>
                                            <p:cond delay="676"/>
                                          </p:stCondLst>
                                        </p:cTn>
                                        <p:tgtEl>
                                          <p:spTgt spid="13316"/>
                                        </p:tgtEl>
                                      </p:cBhvr>
                                      <p:to x="100000" y="100000"/>
                                    </p:animScale>
                                    <p:animScale>
                                      <p:cBhvr>
                                        <p:cTn id="34" dur="26">
                                          <p:stCondLst>
                                            <p:cond delay="1312"/>
                                          </p:stCondLst>
                                        </p:cTn>
                                        <p:tgtEl>
                                          <p:spTgt spid="13316"/>
                                        </p:tgtEl>
                                      </p:cBhvr>
                                      <p:to x="100000" y="80000"/>
                                    </p:animScale>
                                    <p:animScale>
                                      <p:cBhvr>
                                        <p:cTn id="35" dur="166" decel="50000">
                                          <p:stCondLst>
                                            <p:cond delay="1338"/>
                                          </p:stCondLst>
                                        </p:cTn>
                                        <p:tgtEl>
                                          <p:spTgt spid="13316"/>
                                        </p:tgtEl>
                                      </p:cBhvr>
                                      <p:to x="100000" y="100000"/>
                                    </p:animScale>
                                    <p:animScale>
                                      <p:cBhvr>
                                        <p:cTn id="36" dur="26">
                                          <p:stCondLst>
                                            <p:cond delay="1642"/>
                                          </p:stCondLst>
                                        </p:cTn>
                                        <p:tgtEl>
                                          <p:spTgt spid="13316"/>
                                        </p:tgtEl>
                                      </p:cBhvr>
                                      <p:to x="100000" y="90000"/>
                                    </p:animScale>
                                    <p:animScale>
                                      <p:cBhvr>
                                        <p:cTn id="37" dur="166" decel="50000">
                                          <p:stCondLst>
                                            <p:cond delay="1668"/>
                                          </p:stCondLst>
                                        </p:cTn>
                                        <p:tgtEl>
                                          <p:spTgt spid="13316"/>
                                        </p:tgtEl>
                                      </p:cBhvr>
                                      <p:to x="100000" y="100000"/>
                                    </p:animScale>
                                    <p:animScale>
                                      <p:cBhvr>
                                        <p:cTn id="38" dur="26">
                                          <p:stCondLst>
                                            <p:cond delay="1808"/>
                                          </p:stCondLst>
                                        </p:cTn>
                                        <p:tgtEl>
                                          <p:spTgt spid="13316"/>
                                        </p:tgtEl>
                                      </p:cBhvr>
                                      <p:to x="100000" y="95000"/>
                                    </p:animScale>
                                    <p:animScale>
                                      <p:cBhvr>
                                        <p:cTn id="39" dur="166" decel="50000">
                                          <p:stCondLst>
                                            <p:cond delay="1834"/>
                                          </p:stCondLst>
                                        </p:cTn>
                                        <p:tgtEl>
                                          <p:spTgt spid="1331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3318"/>
                                        </p:tgtEl>
                                        <p:attrNameLst>
                                          <p:attrName>style.visibility</p:attrName>
                                        </p:attrNameLst>
                                      </p:cBhvr>
                                      <p:to>
                                        <p:strVal val="visible"/>
                                      </p:to>
                                    </p:set>
                                    <p:animEffect transition="in" filter="wipe(down)">
                                      <p:cBhvr>
                                        <p:cTn id="44" dur="580">
                                          <p:stCondLst>
                                            <p:cond delay="0"/>
                                          </p:stCondLst>
                                        </p:cTn>
                                        <p:tgtEl>
                                          <p:spTgt spid="13318"/>
                                        </p:tgtEl>
                                      </p:cBhvr>
                                    </p:animEffect>
                                    <p:anim calcmode="lin" valueType="num">
                                      <p:cBhvr>
                                        <p:cTn id="45" dur="1822" tmFilter="0,0; 0.14,0.36; 0.43,0.73; 0.71,0.91; 1.0,1.0">
                                          <p:stCondLst>
                                            <p:cond delay="0"/>
                                          </p:stCondLst>
                                        </p:cTn>
                                        <p:tgtEl>
                                          <p:spTgt spid="1331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331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331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331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3318"/>
                                        </p:tgtEl>
                                        <p:attrNameLst>
                                          <p:attrName>ppt_y</p:attrName>
                                        </p:attrNameLst>
                                      </p:cBhvr>
                                      <p:tavLst>
                                        <p:tav tm="0" fmla="#ppt_y-sin(pi*$)/81">
                                          <p:val>
                                            <p:fltVal val="0"/>
                                          </p:val>
                                        </p:tav>
                                        <p:tav tm="100000">
                                          <p:val>
                                            <p:fltVal val="1"/>
                                          </p:val>
                                        </p:tav>
                                      </p:tavLst>
                                    </p:anim>
                                    <p:animScale>
                                      <p:cBhvr>
                                        <p:cTn id="50" dur="26">
                                          <p:stCondLst>
                                            <p:cond delay="650"/>
                                          </p:stCondLst>
                                        </p:cTn>
                                        <p:tgtEl>
                                          <p:spTgt spid="13318"/>
                                        </p:tgtEl>
                                      </p:cBhvr>
                                      <p:to x="100000" y="60000"/>
                                    </p:animScale>
                                    <p:animScale>
                                      <p:cBhvr>
                                        <p:cTn id="51" dur="166" decel="50000">
                                          <p:stCondLst>
                                            <p:cond delay="676"/>
                                          </p:stCondLst>
                                        </p:cTn>
                                        <p:tgtEl>
                                          <p:spTgt spid="13318"/>
                                        </p:tgtEl>
                                      </p:cBhvr>
                                      <p:to x="100000" y="100000"/>
                                    </p:animScale>
                                    <p:animScale>
                                      <p:cBhvr>
                                        <p:cTn id="52" dur="26">
                                          <p:stCondLst>
                                            <p:cond delay="1312"/>
                                          </p:stCondLst>
                                        </p:cTn>
                                        <p:tgtEl>
                                          <p:spTgt spid="13318"/>
                                        </p:tgtEl>
                                      </p:cBhvr>
                                      <p:to x="100000" y="80000"/>
                                    </p:animScale>
                                    <p:animScale>
                                      <p:cBhvr>
                                        <p:cTn id="53" dur="166" decel="50000">
                                          <p:stCondLst>
                                            <p:cond delay="1338"/>
                                          </p:stCondLst>
                                        </p:cTn>
                                        <p:tgtEl>
                                          <p:spTgt spid="13318"/>
                                        </p:tgtEl>
                                      </p:cBhvr>
                                      <p:to x="100000" y="100000"/>
                                    </p:animScale>
                                    <p:animScale>
                                      <p:cBhvr>
                                        <p:cTn id="54" dur="26">
                                          <p:stCondLst>
                                            <p:cond delay="1642"/>
                                          </p:stCondLst>
                                        </p:cTn>
                                        <p:tgtEl>
                                          <p:spTgt spid="13318"/>
                                        </p:tgtEl>
                                      </p:cBhvr>
                                      <p:to x="100000" y="90000"/>
                                    </p:animScale>
                                    <p:animScale>
                                      <p:cBhvr>
                                        <p:cTn id="55" dur="166" decel="50000">
                                          <p:stCondLst>
                                            <p:cond delay="1668"/>
                                          </p:stCondLst>
                                        </p:cTn>
                                        <p:tgtEl>
                                          <p:spTgt spid="13318"/>
                                        </p:tgtEl>
                                      </p:cBhvr>
                                      <p:to x="100000" y="100000"/>
                                    </p:animScale>
                                    <p:animScale>
                                      <p:cBhvr>
                                        <p:cTn id="56" dur="26">
                                          <p:stCondLst>
                                            <p:cond delay="1808"/>
                                          </p:stCondLst>
                                        </p:cTn>
                                        <p:tgtEl>
                                          <p:spTgt spid="13318"/>
                                        </p:tgtEl>
                                      </p:cBhvr>
                                      <p:to x="100000" y="95000"/>
                                    </p:animScale>
                                    <p:animScale>
                                      <p:cBhvr>
                                        <p:cTn id="57" dur="166" decel="50000">
                                          <p:stCondLst>
                                            <p:cond delay="1834"/>
                                          </p:stCondLst>
                                        </p:cTn>
                                        <p:tgtEl>
                                          <p:spTgt spid="133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324017" y="743677"/>
            <a:ext cx="5251947" cy="537064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319361" y="1694675"/>
            <a:ext cx="3527425" cy="4031873"/>
          </a:xfrm>
          <a:prstGeom prst="rect">
            <a:avLst/>
          </a:prstGeom>
          <a:noFill/>
        </p:spPr>
        <p:txBody>
          <a:bodyPr wrap="square" rtlCol="0">
            <a:spAutoFit/>
          </a:bodyPr>
          <a:lstStyle/>
          <a:p>
            <a:pPr algn="ctr"/>
            <a:r>
              <a:rPr lang="en-US" sz="3200" b="1" dirty="0">
                <a:solidFill>
                  <a:srgbClr val="000000"/>
                </a:solidFill>
              </a:rPr>
              <a:t>Leer y comprender estos conceptos teóricos, para poder en Práctica lo aprendido en cada ejercicio de los que vienen.</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345214" y="2304988"/>
            <a:ext cx="3379631" cy="2246769"/>
          </a:xfrm>
          <a:prstGeom prst="rect">
            <a:avLst/>
          </a:prstGeom>
          <a:noFill/>
        </p:spPr>
        <p:txBody>
          <a:bodyPr wrap="square">
            <a:spAutoFit/>
          </a:bodyPr>
          <a:lstStyle/>
          <a:p>
            <a:pPr algn="ctr"/>
            <a:r>
              <a:rPr lang="en-US" sz="2800" b="1" dirty="0">
                <a:solidFill>
                  <a:srgbClr val="000000"/>
                </a:solidFill>
              </a:rPr>
              <a:t>Pudiendo utilizar </a:t>
            </a:r>
            <a:r>
              <a:rPr lang="es-DO" sz="2800" b="1" dirty="0">
                <a:solidFill>
                  <a:srgbClr val="000000"/>
                </a:solidFill>
              </a:rPr>
              <a:t>los fundamentos y la logica mostrada en cada ejemplo dado por el maestro.</a:t>
            </a:r>
            <a:endParaRPr lang="es-ES" sz="2800" b="1" dirty="0">
              <a:solidFill>
                <a:srgbClr val="000000"/>
              </a:solidFill>
            </a:endParaRPr>
          </a:p>
        </p:txBody>
      </p:sp>
    </p:spTree>
    <p:extLst>
      <p:ext uri="{BB962C8B-B14F-4D97-AF65-F5344CB8AC3E}">
        <p14:creationId xmlns:p14="http://schemas.microsoft.com/office/powerpoint/2010/main" val="4251688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404074" y="909624"/>
            <a:ext cx="11383851" cy="5781622"/>
            <a:chOff x="0" y="84750"/>
            <a:chExt cx="12192000" cy="6586333"/>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2"/>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24" name="Rectángulo 23"/>
          <p:cNvSpPr/>
          <p:nvPr/>
        </p:nvSpPr>
        <p:spPr>
          <a:xfrm>
            <a:off x="1355835" y="217426"/>
            <a:ext cx="10655893" cy="461665"/>
          </a:xfrm>
          <a:prstGeom prst="rect">
            <a:avLst/>
          </a:prstGeom>
        </p:spPr>
        <p:txBody>
          <a:bodyPr wrap="square">
            <a:spAutoFit/>
          </a:bodyPr>
          <a:lstStyle/>
          <a:p>
            <a:pPr algn="just"/>
            <a:r>
              <a:rPr lang="es-ES" sz="2400" b="1" i="0" dirty="0">
                <a:solidFill>
                  <a:srgbClr val="00B0F0"/>
                </a:solidFill>
                <a:effectLst>
                  <a:outerShdw blurRad="38100" dist="38100" dir="2700000" algn="tl">
                    <a:srgbClr val="000000">
                      <a:alpha val="43137"/>
                    </a:srgbClr>
                  </a:outerShdw>
                </a:effectLst>
                <a:latin typeface="Alegreya Sans"/>
              </a:rPr>
              <a:t>Creamos un nuevo proyecto y seleccionamos la Aplicación móvil (Xamarin.Forms)</a:t>
            </a:r>
          </a:p>
        </p:txBody>
      </p:sp>
      <p:pic>
        <p:nvPicPr>
          <p:cNvPr id="13314" name="Picture 2" descr="Xamarin Mobile App Development | Clarity">
            <a:extLst>
              <a:ext uri="{FF2B5EF4-FFF2-40B4-BE49-F238E27FC236}">
                <a16:creationId xmlns:a16="http://schemas.microsoft.com/office/drawing/2014/main" id="{1F8BC660-C1CE-40F0-9FF6-C18EEB84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6" y="138782"/>
            <a:ext cx="1042069" cy="7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721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1105</TotalTime>
  <Words>5679</Words>
  <Application>Microsoft Office PowerPoint</Application>
  <PresentationFormat>Panorámica</PresentationFormat>
  <Paragraphs>546</Paragraphs>
  <Slides>44</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44</vt:i4>
      </vt:variant>
    </vt:vector>
  </HeadingPairs>
  <TitlesOfParts>
    <vt:vector size="57" baseType="lpstr">
      <vt:lpstr>72 Condensed</vt:lpstr>
      <vt:lpstr>Alegreya Sans</vt:lpstr>
      <vt:lpstr>Aptos</vt:lpstr>
      <vt:lpstr>Aptos Display</vt:lpstr>
      <vt:lpstr>Arial</vt:lpstr>
      <vt:lpstr>Cascadia Mono</vt:lpstr>
      <vt:lpstr>cooper_hewittmedium</vt:lpstr>
      <vt:lpstr>Inter</vt:lpstr>
      <vt:lpstr>Lato</vt:lpstr>
      <vt:lpstr>Segoe UI</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21</cp:revision>
  <dcterms:created xsi:type="dcterms:W3CDTF">2024-09-26T21:13:27Z</dcterms:created>
  <dcterms:modified xsi:type="dcterms:W3CDTF">2025-04-04T17:27:19Z</dcterms:modified>
</cp:coreProperties>
</file>